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60" r:id="rId4"/>
    <p:sldId id="261" r:id="rId5"/>
    <p:sldId id="263" r:id="rId6"/>
    <p:sldId id="264" r:id="rId7"/>
    <p:sldId id="265" r:id="rId8"/>
    <p:sldId id="266" r:id="rId9"/>
    <p:sldId id="262" r:id="rId10"/>
    <p:sldId id="267" r:id="rId11"/>
    <p:sldId id="268" r:id="rId12"/>
    <p:sldId id="269" r:id="rId13"/>
    <p:sldId id="270" r:id="rId14"/>
    <p:sldId id="272"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58" r:id="rId3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car Rosales Chinchay" initials="ORC" lastIdx="2" clrIdx="0">
    <p:extLst>
      <p:ext uri="{19B8F6BF-5375-455C-9EA6-DF929625EA0E}">
        <p15:presenceInfo xmlns:p15="http://schemas.microsoft.com/office/powerpoint/2012/main" xmlns="" userId="812121201a710a66" providerId="Windows Live"/>
      </p:ext>
    </p:extLst>
  </p:cmAuthor>
  <p:cmAuthor id="2" name="ola" initials="o"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8" autoAdjust="0"/>
    <p:restoredTop sz="94660"/>
  </p:normalViewPr>
  <p:slideViewPr>
    <p:cSldViewPr snapToGrid="0">
      <p:cViewPr>
        <p:scale>
          <a:sx n="60" d="100"/>
          <a:sy n="60" d="100"/>
        </p:scale>
        <p:origin x="-35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2EFE80C-20E6-402B-A0C9-52DCED92B6C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xmlns="" id="{9637675E-5571-4E80-91A8-C7AB61017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xmlns="" id="{43C6DDA4-EA5A-4654-828C-35FBBFD93594}"/>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F50E734A-7C47-41BD-910F-307829FD39D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B55D666D-DD51-4676-85E0-4C9E7860A109}"/>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94780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B65FE08-718A-4FD7-B8C9-8902C5563A5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1885464A-D43A-4448-A085-414C9A1DD4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F04743B8-E3F9-49A1-8C43-06F788C8403E}"/>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3801731E-94AD-4EA0-BB2D-8A2B01D4A5E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B272F52F-86B6-45E7-A560-737F422D3BE4}"/>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38339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95C10A72-D1DF-4910-B949-CFFA817BE32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2CEF6DCB-2F89-48D4-9868-12D84D3DE6F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E76EF13E-E7C0-4E82-B776-A1C821939A6F}"/>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143EED8B-86EB-43CB-85FD-6E8D3FE0E39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890FDA60-5B54-4730-A1C0-FAE7F6A57B3A}"/>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2653479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A84B085-0B05-482F-A080-5CF66ADA6FE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F258E0C0-A2EF-4F1F-80FA-51F7937A456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CBC2626A-859A-4E2B-98B7-77B79F003B6A}"/>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8A083FF4-994A-4385-882B-F4FEF580009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7787FD2-21AC-4558-92C2-A8CEAA452A49}"/>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337395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DDDCCB9-9576-4C87-AC0E-1EA7FA48179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B0A334AE-5027-420D-9268-9FD596FA8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B16AE889-B34A-4A6A-85FC-6E684658F109}"/>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42883FD3-A21E-492F-A819-F486B8838E6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1D174861-400F-4098-BE59-3A81A6ABBD15}"/>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699759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BD2A671-166D-4F1A-B242-F514679C430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C8943574-6BE1-4321-9000-4A312F650FF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xmlns="" id="{F444E4D9-98F6-4A9F-9FEB-3FF20120721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xmlns="" id="{FD1BC8E2-0B1F-483B-8978-AB936D24E1C1}"/>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6" name="Marcador de pie de página 5">
            <a:extLst>
              <a:ext uri="{FF2B5EF4-FFF2-40B4-BE49-F238E27FC236}">
                <a16:creationId xmlns:a16="http://schemas.microsoft.com/office/drawing/2014/main" xmlns="" id="{EA1AEA6C-8F51-4511-98E7-BFA3442EDAF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6358BB4B-2F08-4AFB-B687-545C65F82142}"/>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92499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729A8B-0AC0-4C22-B926-D719AACF6D2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95A43DCD-51D2-4325-9F67-45C1595077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34883294-9332-4E2E-8FAE-B1197F8511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xmlns="" id="{80CC85F3-CD0B-4BEC-A1D0-3E1D2C4A8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C64EFFD2-89CE-46F7-A60D-C4DAF01140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xmlns="" id="{77898307-75CC-496D-9F2D-626C30BCEE4A}"/>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8" name="Marcador de pie de página 7">
            <a:extLst>
              <a:ext uri="{FF2B5EF4-FFF2-40B4-BE49-F238E27FC236}">
                <a16:creationId xmlns:a16="http://schemas.microsoft.com/office/drawing/2014/main" xmlns="" id="{EB0001C9-C062-4B46-99D7-26EE88E3F8CD}"/>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xmlns="" id="{DCA5A65C-B6CE-41A9-BB2B-F042004C0BB6}"/>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67546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75665DD-E684-4F11-AA3F-D6FE1DE9420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xmlns="" id="{EA3A6CA6-21C5-4353-B191-F707B1EF1323}"/>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4" name="Marcador de pie de página 3">
            <a:extLst>
              <a:ext uri="{FF2B5EF4-FFF2-40B4-BE49-F238E27FC236}">
                <a16:creationId xmlns:a16="http://schemas.microsoft.com/office/drawing/2014/main" xmlns="" id="{8CA028CA-20FF-4F48-AAFE-3E829752638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597428E9-CCBD-45B9-B634-C9CBAABF920E}"/>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135867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9482A76F-EDCB-4FE4-AFE0-3AE5204C4F8D}"/>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3" name="Marcador de pie de página 2">
            <a:extLst>
              <a:ext uri="{FF2B5EF4-FFF2-40B4-BE49-F238E27FC236}">
                <a16:creationId xmlns:a16="http://schemas.microsoft.com/office/drawing/2014/main" xmlns="" id="{33B99ABC-B659-4B39-89A5-5115B17B58C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BBB1B9FD-883A-4891-9C71-E06C5A05619C}"/>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305356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2B6B609-082D-441E-A052-E7B43FECF0B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52BB2A98-8B24-41AE-AD74-83E5241AA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xmlns="" id="{93414695-E5ED-4432-9FE0-D3F37ED19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18887E79-7BFE-4A6A-B936-A96CBE0CB408}"/>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6" name="Marcador de pie de página 5">
            <a:extLst>
              <a:ext uri="{FF2B5EF4-FFF2-40B4-BE49-F238E27FC236}">
                <a16:creationId xmlns:a16="http://schemas.microsoft.com/office/drawing/2014/main" xmlns="" id="{EDCA1F76-CDC9-46A2-A232-3BF72CF63D0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67C9D49D-B0A2-4CA5-89E9-D9EA766B18CC}"/>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2086675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3642857-1095-43CF-A549-3CD3084B88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xmlns="" id="{618E240F-E3AA-426A-A30A-8B372FC7F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xmlns="" id="{AFC28232-5001-4E5E-9426-DFB37B857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2A47216B-BAC2-4899-B556-54A2816AF664}"/>
              </a:ext>
            </a:extLst>
          </p:cNvPr>
          <p:cNvSpPr>
            <a:spLocks noGrp="1"/>
          </p:cNvSpPr>
          <p:nvPr>
            <p:ph type="dt" sz="half" idx="10"/>
          </p:nvPr>
        </p:nvSpPr>
        <p:spPr/>
        <p:txBody>
          <a:bodyPr/>
          <a:lstStyle/>
          <a:p>
            <a:fld id="{6B02F6D1-F4A4-4450-945D-493D93C8CD26}" type="datetimeFigureOut">
              <a:rPr lang="es-MX" smtClean="0"/>
              <a:t>13/08/2021</a:t>
            </a:fld>
            <a:endParaRPr lang="es-MX"/>
          </a:p>
        </p:txBody>
      </p:sp>
      <p:sp>
        <p:nvSpPr>
          <p:cNvPr id="6" name="Marcador de pie de página 5">
            <a:extLst>
              <a:ext uri="{FF2B5EF4-FFF2-40B4-BE49-F238E27FC236}">
                <a16:creationId xmlns:a16="http://schemas.microsoft.com/office/drawing/2014/main" xmlns="" id="{0764CCCB-DF2F-412B-815B-E373ED71134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0D9C3BC6-7FCE-4D3C-A245-0E9C2A62834C}"/>
              </a:ext>
            </a:extLst>
          </p:cNvPr>
          <p:cNvSpPr>
            <a:spLocks noGrp="1"/>
          </p:cNvSpPr>
          <p:nvPr>
            <p:ph type="sldNum" sz="quarter" idx="12"/>
          </p:nvPr>
        </p:nvSpPr>
        <p:spPr/>
        <p:txBody>
          <a:bodyPr/>
          <a:lstStyle/>
          <a:p>
            <a:fld id="{5B4D4EE0-65E2-43F2-ACD0-38D84B2D33D4}" type="slidenum">
              <a:rPr lang="es-MX" smtClean="0"/>
              <a:t>‹Nº›</a:t>
            </a:fld>
            <a:endParaRPr lang="es-MX"/>
          </a:p>
        </p:txBody>
      </p:sp>
    </p:spTree>
    <p:extLst>
      <p:ext uri="{BB962C8B-B14F-4D97-AF65-F5344CB8AC3E}">
        <p14:creationId xmlns:p14="http://schemas.microsoft.com/office/powerpoint/2010/main" val="2185838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428472A-9276-423B-8F74-78C169E077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24EEF059-FC6B-492E-82C6-9E695CEF8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3B04FE0F-5A42-4A51-A015-83600B6D1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2F6D1-F4A4-4450-945D-493D93C8CD26}" type="datetimeFigureOut">
              <a:rPr lang="es-MX" smtClean="0"/>
              <a:t>13/08/2021</a:t>
            </a:fld>
            <a:endParaRPr lang="es-MX"/>
          </a:p>
        </p:txBody>
      </p:sp>
      <p:sp>
        <p:nvSpPr>
          <p:cNvPr id="5" name="Marcador de pie de página 4">
            <a:extLst>
              <a:ext uri="{FF2B5EF4-FFF2-40B4-BE49-F238E27FC236}">
                <a16:creationId xmlns:a16="http://schemas.microsoft.com/office/drawing/2014/main" xmlns="" id="{43FCE864-EFA2-4D5D-993F-B40CB77722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xmlns="" id="{9707D80A-91B9-4C1F-8F3E-F87F8EC7E1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D4EE0-65E2-43F2-ACD0-38D84B2D33D4}" type="slidenum">
              <a:rPr lang="es-MX" smtClean="0"/>
              <a:t>‹Nº›</a:t>
            </a:fld>
            <a:endParaRPr lang="es-MX"/>
          </a:p>
        </p:txBody>
      </p:sp>
    </p:spTree>
    <p:extLst>
      <p:ext uri="{BB962C8B-B14F-4D97-AF65-F5344CB8AC3E}">
        <p14:creationId xmlns:p14="http://schemas.microsoft.com/office/powerpoint/2010/main" val="23942053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979634B-70AC-4E12-9BA5-DFD2B7850A14}"/>
              </a:ext>
            </a:extLst>
          </p:cNvPr>
          <p:cNvSpPr>
            <a:spLocks noGrp="1"/>
          </p:cNvSpPr>
          <p:nvPr>
            <p:ph type="ctrTitle"/>
          </p:nvPr>
        </p:nvSpPr>
        <p:spPr>
          <a:xfrm>
            <a:off x="1343024" y="1143000"/>
            <a:ext cx="9972675" cy="3572691"/>
          </a:xfrm>
        </p:spPr>
        <p:txBody>
          <a:bodyPr>
            <a:normAutofit/>
          </a:bodyPr>
          <a:lstStyle/>
          <a:p>
            <a:r>
              <a:rPr lang="es-MX" sz="4800" b="1" dirty="0" smtClean="0"/>
              <a:t>VIDEO: </a:t>
            </a:r>
            <a:br>
              <a:rPr lang="es-MX" sz="4800" b="1" dirty="0" smtClean="0"/>
            </a:br>
            <a:r>
              <a:rPr lang="es-MX" sz="4800" dirty="0" smtClean="0"/>
              <a:t/>
            </a:r>
            <a:br>
              <a:rPr lang="es-MX" sz="4800" dirty="0" smtClean="0"/>
            </a:br>
            <a:r>
              <a:rPr lang="es-MX" sz="4800" dirty="0" smtClean="0"/>
              <a:t>DILIGENCIAMIENTO </a:t>
            </a:r>
            <a:r>
              <a:rPr lang="es-MX" sz="4800" dirty="0"/>
              <a:t>DEL CUESTIONARIO ENA MIDAGRI 2021</a:t>
            </a:r>
          </a:p>
        </p:txBody>
      </p:sp>
    </p:spTree>
    <p:extLst>
      <p:ext uri="{BB962C8B-B14F-4D97-AF65-F5344CB8AC3E}">
        <p14:creationId xmlns:p14="http://schemas.microsoft.com/office/powerpoint/2010/main" val="588263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D3C9E8D1-411D-427A-BCC5-EDFCEF4510BB}"/>
              </a:ext>
            </a:extLst>
          </p:cNvPr>
          <p:cNvSpPr>
            <a:spLocks noGrp="1"/>
          </p:cNvSpPr>
          <p:nvPr>
            <p:ph idx="1"/>
          </p:nvPr>
        </p:nvSpPr>
        <p:spPr>
          <a:xfrm>
            <a:off x="838200" y="552450"/>
            <a:ext cx="10515600" cy="5624513"/>
          </a:xfrm>
        </p:spPr>
        <p:txBody>
          <a:bodyPr>
            <a:normAutofit/>
          </a:bodyPr>
          <a:lstStyle/>
          <a:p>
            <a:r>
              <a:rPr lang="es-MX" sz="1800" b="1" dirty="0"/>
              <a:t>Ejemplo de diligenciamiento</a:t>
            </a:r>
            <a:r>
              <a:rPr lang="es-MX" sz="1800" dirty="0"/>
              <a:t>, un productor mencionó en el capítulo III que en su parcela tiene actualmente sembrado un lote de papa canchan, tambien tiene instalado un lote de palto fuerte, otro lote de eucalipto y un lote de pasto </a:t>
            </a:r>
            <a:r>
              <a:rPr lang="es-MX" sz="1800" dirty="0" err="1"/>
              <a:t>rye</a:t>
            </a:r>
            <a:r>
              <a:rPr lang="es-MX" sz="1800" dirty="0"/>
              <a:t> Grass con alfalfa. </a:t>
            </a:r>
          </a:p>
          <a:p>
            <a:pPr marL="265113" indent="0" algn="just">
              <a:buNone/>
            </a:pPr>
            <a:r>
              <a:rPr lang="es-MX" sz="1800" dirty="0"/>
              <a:t>En el Módulo IVA inicie el registro por el lote número 01, con el cultivo del presente (Seleccionar cultivo de la tabla). Al preguntarle por la fecha de siembra y demás preguntas del módulo IVA  manifiesta lo siguiente: </a:t>
            </a:r>
          </a:p>
          <a:p>
            <a:pPr marL="266700" indent="0" algn="just">
              <a:buNone/>
            </a:pPr>
            <a:r>
              <a:rPr lang="es-MX" sz="1800" b="1" dirty="0"/>
              <a:t>La papa canchan </a:t>
            </a:r>
            <a:r>
              <a:rPr lang="es-MX" sz="1800" dirty="0"/>
              <a:t>(Seleccionar cultivo de la tabla) lo sembró en mayo de este año, el cultivo está solo, el área sembrada es de 1.50 hectáreas (seleccionar unidad de medida de la tabla); las semillas fueron compradas en una feria, riega su cultivo por gravedad, y aun no cosecha su cultivo, la fecha de inicio y fin de cosecha será en agosto del presente, su cultivo no tuvo pérdidas pero si fue afectado en un 50% a causa de las heladas, no tuvo factores económicos que afectaron su cultivo y siembra el cultivo por tradición.</a:t>
            </a:r>
          </a:p>
          <a:p>
            <a:pPr marL="266700" indent="0" algn="just">
              <a:buNone/>
            </a:pPr>
            <a:r>
              <a:rPr lang="es-MX" sz="1800" dirty="0"/>
              <a:t>Continuando con el registro en el lote 01 el productor detalla lo siguiente:</a:t>
            </a:r>
          </a:p>
          <a:p>
            <a:pPr marL="266700" indent="0" algn="just">
              <a:buNone/>
            </a:pPr>
            <a:r>
              <a:rPr lang="es-MX" sz="1800" dirty="0"/>
              <a:t>El cultivo de pasado </a:t>
            </a:r>
            <a:r>
              <a:rPr lang="es-MX" sz="1800" dirty="0" smtClean="0"/>
              <a:t>fue </a:t>
            </a:r>
            <a:r>
              <a:rPr lang="es-MX" sz="1800" b="1" dirty="0"/>
              <a:t>maíz </a:t>
            </a:r>
            <a:r>
              <a:rPr lang="es-MX" sz="1800" b="1" dirty="0" smtClean="0"/>
              <a:t>amiláceo </a:t>
            </a:r>
            <a:r>
              <a:rPr lang="es-MX" sz="1800" dirty="0"/>
              <a:t>(Seleccionar cultivo de la tabla</a:t>
            </a:r>
            <a:r>
              <a:rPr lang="es-MX" sz="1800" dirty="0" smtClean="0"/>
              <a:t>)</a:t>
            </a:r>
            <a:r>
              <a:rPr lang="es-MX" sz="1800" b="1" dirty="0" smtClean="0"/>
              <a:t>, </a:t>
            </a:r>
            <a:r>
              <a:rPr lang="es-MX" sz="1800" dirty="0"/>
              <a:t>que fue sembrado en noviembre de 2020, el cultivo estuvo solo, sembró 1.50 hectáreas, las semillas usadas fueron propias, el cultivo estuvo en secano, la fecha de inicio y fin de cosecha fue en mayo del </a:t>
            </a:r>
            <a:r>
              <a:rPr lang="es-MX" sz="1800" dirty="0" smtClean="0"/>
              <a:t>presente año, </a:t>
            </a:r>
            <a:r>
              <a:rPr lang="es-MX" sz="1800" dirty="0"/>
              <a:t>cosechó toda el área sembrada, su cultivo no tuvo pérdidas ni fue afectado por fenómenos naturales ni económicos, cosechó en grano seco 50 sacos, cada saco pesó 60 kilogramos, se obtuvo un rendimiento de 2000 kg/Ha, el destino de la producción fue para venta a un intermediario y para autoconsumo, vendió 48 sacos en grano seco a un intermediario a 3 soles el kilogramo en el mercado de su localidad y siembra este cultivo porque siempre hay compradores. </a:t>
            </a:r>
          </a:p>
        </p:txBody>
      </p:sp>
    </p:spTree>
    <p:extLst>
      <p:ext uri="{BB962C8B-B14F-4D97-AF65-F5344CB8AC3E}">
        <p14:creationId xmlns:p14="http://schemas.microsoft.com/office/powerpoint/2010/main" val="4292896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F49250C9-3D9A-453C-8EBB-C0C239886FF9}"/>
              </a:ext>
            </a:extLst>
          </p:cNvPr>
          <p:cNvSpPr>
            <a:spLocks noGrp="1"/>
          </p:cNvSpPr>
          <p:nvPr>
            <p:ph idx="1"/>
          </p:nvPr>
        </p:nvSpPr>
        <p:spPr>
          <a:xfrm>
            <a:off x="361949" y="495300"/>
            <a:ext cx="11439525" cy="5681663"/>
          </a:xfrm>
        </p:spPr>
        <p:txBody>
          <a:bodyPr>
            <a:normAutofit fontScale="92500" lnSpcReduction="10000"/>
          </a:bodyPr>
          <a:lstStyle/>
          <a:p>
            <a:pPr marL="0" indent="0">
              <a:buNone/>
            </a:pPr>
            <a:r>
              <a:rPr lang="es-MX" sz="1800" dirty="0"/>
              <a:t>Siguiendo con el registro en el lote 01 el productor detalla lo siguiente:</a:t>
            </a:r>
          </a:p>
          <a:p>
            <a:pPr marL="0" indent="0" algn="just">
              <a:buNone/>
            </a:pPr>
            <a:r>
              <a:rPr lang="es-MX" sz="1800" dirty="0"/>
              <a:t>El cultivo de pasado </a:t>
            </a:r>
            <a:r>
              <a:rPr lang="es-MX" sz="1800" dirty="0" smtClean="0"/>
              <a:t>fue</a:t>
            </a:r>
            <a:r>
              <a:rPr lang="es-MX" sz="1800" b="1" dirty="0" smtClean="0"/>
              <a:t> </a:t>
            </a:r>
            <a:r>
              <a:rPr lang="es-MX" sz="1800" b="1" dirty="0"/>
              <a:t>haba grano </a:t>
            </a:r>
            <a:r>
              <a:rPr lang="es-MX" sz="1800" b="1" dirty="0" smtClean="0"/>
              <a:t>verde </a:t>
            </a:r>
            <a:r>
              <a:rPr lang="es-MX" sz="1800" dirty="0"/>
              <a:t>(Seleccionar cultivo de la tabla</a:t>
            </a:r>
            <a:r>
              <a:rPr lang="es-MX" sz="1800" dirty="0" smtClean="0"/>
              <a:t>)</a:t>
            </a:r>
            <a:r>
              <a:rPr lang="es-MX" sz="1800" b="1" dirty="0" smtClean="0"/>
              <a:t>, </a:t>
            </a:r>
            <a:r>
              <a:rPr lang="es-MX" sz="1800" dirty="0"/>
              <a:t>que fue sembrado en noviembre de 2019, el cultivo estuvo solo, sembró 1.50 hectáreas, las semillas usadas fueron propias, riega su cultivo por gravedad, la fecha de inicio y fin de cosecha fue desde diciembre 2019 hasta enero 2020, cosechó toda el área sembrada, su cultivo no tuvo pérdidas ni fue afectado por fenómenos naturales ni económicos, cosechó en legumbre verde 75 mallas en total (25 mallas fueron cosechadas en el año 2020) , cada malla pesó 100 kilogramos; se obtuvo un rendimiento de 5000 kg/Ha, el destino de la producción fue para venta a un intermediario y para autoconsumo, vendió 48 sacos en grano seco a un intermediario a 3 soles el kilogramo en el mercado de su localidad y siembra este cultivo porque siempre hay compradores.</a:t>
            </a:r>
          </a:p>
          <a:p>
            <a:pPr marL="0" indent="0" algn="just">
              <a:buNone/>
            </a:pPr>
            <a:r>
              <a:rPr lang="es-MX" sz="1800" dirty="0"/>
              <a:t>El cultivo de futuro </a:t>
            </a:r>
            <a:r>
              <a:rPr lang="es-MX" sz="1800" dirty="0" smtClean="0"/>
              <a:t>será</a:t>
            </a:r>
            <a:r>
              <a:rPr lang="es-MX" sz="1800" b="1" dirty="0" smtClean="0"/>
              <a:t> </a:t>
            </a:r>
            <a:r>
              <a:rPr lang="es-MX" sz="1800" b="1" dirty="0"/>
              <a:t>cebada </a:t>
            </a:r>
            <a:r>
              <a:rPr lang="es-MX" sz="1800" b="1" dirty="0" smtClean="0"/>
              <a:t>grano </a:t>
            </a:r>
            <a:r>
              <a:rPr lang="es-MX" sz="1800" dirty="0"/>
              <a:t>(Seleccionar cultivo de la tabla</a:t>
            </a:r>
            <a:r>
              <a:rPr lang="es-MX" sz="1800" dirty="0" smtClean="0"/>
              <a:t>)</a:t>
            </a:r>
            <a:r>
              <a:rPr lang="es-MX" sz="1800" b="1" dirty="0" smtClean="0"/>
              <a:t>, </a:t>
            </a:r>
            <a:r>
              <a:rPr lang="es-MX" sz="1800" dirty="0"/>
              <a:t>que será sembrado en </a:t>
            </a:r>
            <a:r>
              <a:rPr lang="es-MX" sz="1800" dirty="0" smtClean="0"/>
              <a:t>setiembre </a:t>
            </a:r>
            <a:r>
              <a:rPr lang="es-MX" sz="1800" dirty="0"/>
              <a:t>del </a:t>
            </a:r>
            <a:r>
              <a:rPr lang="es-MX" sz="1800" dirty="0" smtClean="0"/>
              <a:t>presente año, </a:t>
            </a:r>
            <a:r>
              <a:rPr lang="es-MX" sz="1800" dirty="0"/>
              <a:t>el cultivo estará solo y sembrará 1.50 hectáreas.</a:t>
            </a:r>
          </a:p>
          <a:p>
            <a:pPr marL="0" indent="0" algn="just">
              <a:buNone/>
            </a:pPr>
            <a:r>
              <a:rPr lang="es-MX" sz="1800" dirty="0"/>
              <a:t>Continuando con el diligenciamiento registre el número de lote 02 donde el productor detalla lo siguiente:</a:t>
            </a:r>
          </a:p>
          <a:p>
            <a:pPr marL="0" indent="0" algn="just">
              <a:buNone/>
            </a:pPr>
            <a:r>
              <a:rPr lang="es-MX" sz="1800" dirty="0"/>
              <a:t>El cultivo de presente </a:t>
            </a:r>
            <a:r>
              <a:rPr lang="es-MX" sz="1800" dirty="0" smtClean="0"/>
              <a:t>es</a:t>
            </a:r>
            <a:r>
              <a:rPr lang="es-MX" sz="1800" b="1" dirty="0" smtClean="0"/>
              <a:t> </a:t>
            </a:r>
            <a:r>
              <a:rPr lang="es-MX" sz="1800" b="1" dirty="0"/>
              <a:t>Palto </a:t>
            </a:r>
            <a:r>
              <a:rPr lang="es-MX" sz="1800" b="1" dirty="0" smtClean="0"/>
              <a:t>fuerte </a:t>
            </a:r>
            <a:r>
              <a:rPr lang="es-MX" sz="1800" dirty="0"/>
              <a:t>(Seleccionar cultivo de la tabla</a:t>
            </a:r>
            <a:r>
              <a:rPr lang="es-MX" sz="1800" dirty="0" smtClean="0"/>
              <a:t>)</a:t>
            </a:r>
            <a:r>
              <a:rPr lang="es-MX" sz="1800" b="1" dirty="0" smtClean="0"/>
              <a:t>, </a:t>
            </a:r>
            <a:r>
              <a:rPr lang="es-MX" sz="1800" dirty="0"/>
              <a:t>que fue instalado en octubre de 2010, el cultivo está solo, tiene 200 plantas instaladas en 0.50 Ha., las semillas fueron compradas de una empresa, riega su cultivo por gravedad, la fecha de cosecha inicia en enero y termina en abril de cada año, cosechó toda el área instalada, su cultivo no tuvo pérdidas ni fue afectado por fenómenos naturales ni económicos, cosechó 410 jabas de fruto fresco, cada jaba pesó 20 kilogramos; se obtuvo un rendimiento de 16400 kg/Ha, su producción fue por calidades, obtuvo 2 calidades, cosechó 220 jabas de Primera (cada jaba pesó 20 Kg), el destino de la producción fue para venta a un intermediario, para autoconsumo y trueque, vendió en la parcela 218 jabas de fruto fresco a un intermediario a 3 soles el kilogramo y siembra este cultivo porque tiene buenos precios y porque fue fomentado por un proyecto de la </a:t>
            </a:r>
            <a:r>
              <a:rPr lang="es-MX" sz="1800" dirty="0" smtClean="0"/>
              <a:t>región. Cosechó </a:t>
            </a:r>
            <a:r>
              <a:rPr lang="es-MX" sz="1800" dirty="0"/>
              <a:t>35 jabas de Segunda (cada jaba pesó 20 Kg), el destino de la producción fue para venta a un intermediario y autoconsumo, vendió en la parcela 33 jabas de fruto fresco a un intermediario a  2.50 soles el kilogramo y siembra este cultivo porque tiene buenos precios y porque fue fomentado por un proyecto de la región</a:t>
            </a:r>
            <a:r>
              <a:rPr lang="es-MX" sz="1800" dirty="0" smtClean="0"/>
              <a:t>. </a:t>
            </a:r>
            <a:r>
              <a:rPr lang="es-MX" sz="1800" b="1" dirty="0" smtClean="0">
                <a:solidFill>
                  <a:srgbClr val="FF0000"/>
                </a:solidFill>
              </a:rPr>
              <a:t>(Nota para el editor: Se debe de mencionar </a:t>
            </a:r>
            <a:r>
              <a:rPr lang="es-MX" sz="1800" b="1" smtClean="0">
                <a:solidFill>
                  <a:srgbClr val="FF0000"/>
                </a:solidFill>
              </a:rPr>
              <a:t>que la </a:t>
            </a:r>
            <a:r>
              <a:rPr lang="es-MX" sz="1800" b="1" dirty="0">
                <a:solidFill>
                  <a:srgbClr val="FF0000"/>
                </a:solidFill>
              </a:rPr>
              <a:t>información correspondiente a la segunda calidad, debe ser registrada en </a:t>
            </a:r>
            <a:r>
              <a:rPr lang="es-MX" sz="1800" b="1" dirty="0" smtClean="0">
                <a:solidFill>
                  <a:srgbClr val="FF0000"/>
                </a:solidFill>
              </a:rPr>
              <a:t>observaciones </a:t>
            </a:r>
            <a:r>
              <a:rPr lang="es-MX" sz="1800" b="1" dirty="0">
                <a:solidFill>
                  <a:srgbClr val="FF0000"/>
                </a:solidFill>
              </a:rPr>
              <a:t>del </a:t>
            </a:r>
            <a:r>
              <a:rPr lang="es-MX" sz="1800" b="1" dirty="0" smtClean="0">
                <a:solidFill>
                  <a:srgbClr val="FF0000"/>
                </a:solidFill>
              </a:rPr>
              <a:t>cuestionario)</a:t>
            </a:r>
            <a:endParaRPr lang="es-MX" sz="1800" b="1" dirty="0">
              <a:solidFill>
                <a:srgbClr val="FF0000"/>
              </a:solidFill>
            </a:endParaRPr>
          </a:p>
          <a:p>
            <a:pPr marL="0" indent="0" algn="just">
              <a:buNone/>
            </a:pPr>
            <a:endParaRPr lang="es-MX" sz="1800" dirty="0"/>
          </a:p>
        </p:txBody>
      </p:sp>
    </p:spTree>
    <p:extLst>
      <p:ext uri="{BB962C8B-B14F-4D97-AF65-F5344CB8AC3E}">
        <p14:creationId xmlns:p14="http://schemas.microsoft.com/office/powerpoint/2010/main" val="1329969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F49250C9-3D9A-453C-8EBB-C0C239886FF9}"/>
              </a:ext>
            </a:extLst>
          </p:cNvPr>
          <p:cNvSpPr>
            <a:spLocks noGrp="1"/>
          </p:cNvSpPr>
          <p:nvPr>
            <p:ph idx="1"/>
          </p:nvPr>
        </p:nvSpPr>
        <p:spPr>
          <a:xfrm>
            <a:off x="361949" y="495300"/>
            <a:ext cx="11525251" cy="5681663"/>
          </a:xfrm>
        </p:spPr>
        <p:txBody>
          <a:bodyPr>
            <a:normAutofit/>
          </a:bodyPr>
          <a:lstStyle/>
          <a:p>
            <a:pPr marL="0" indent="0">
              <a:buNone/>
            </a:pPr>
            <a:r>
              <a:rPr lang="es-MX" sz="1800" dirty="0"/>
              <a:t>Siguiendo con el registro en el lote 03 el productor detalla lo siguiente:</a:t>
            </a:r>
          </a:p>
          <a:p>
            <a:pPr marL="0" indent="0" algn="just">
              <a:buNone/>
            </a:pPr>
            <a:r>
              <a:rPr lang="es-MX" sz="1800" dirty="0"/>
              <a:t>El cultivo de presente </a:t>
            </a:r>
            <a:r>
              <a:rPr lang="es-MX" sz="1800" dirty="0" smtClean="0"/>
              <a:t>es</a:t>
            </a:r>
            <a:r>
              <a:rPr lang="es-MX" sz="1800" b="1" dirty="0" smtClean="0"/>
              <a:t> Eucalipto </a:t>
            </a:r>
            <a:r>
              <a:rPr lang="es-MX" sz="1800" dirty="0"/>
              <a:t>(Seleccionar cultivo de la tabla</a:t>
            </a:r>
            <a:r>
              <a:rPr lang="es-MX" sz="1800" dirty="0" smtClean="0"/>
              <a:t>)</a:t>
            </a:r>
            <a:r>
              <a:rPr lang="es-MX" sz="1800" b="1" dirty="0" smtClean="0"/>
              <a:t>, </a:t>
            </a:r>
            <a:r>
              <a:rPr lang="es-MX" sz="1800" dirty="0"/>
              <a:t>que fue instalado en enero de 1995, el cultivo está solo, tiene 3333 plantas instaladas en 1 hectárea, las semillas que utilizó fueron importadas, el riego es en secano, la finalidad de la plantación es producción, la fecha de cosecha se realiza en los meses de marzo, abril y mayo, cosechó 0.25 hectáreas, su cultivo no tuvo pérdidas ni fue afectado por fenómenos naturales ni económicos, cosechó 500 unidades de madera verde, cada unidad pesó 100 kilogramos; se obtuvo un rendimiento de 200 000 kg/Ha, el destino de la producción fue para venta a un intermediario, vendió en la parcela 500 unidades de madera verde a un intermediario a 1 sol el kilogramo y siembra este cultivo porque fue fomentado por un proyecto de la región. </a:t>
            </a:r>
          </a:p>
          <a:p>
            <a:pPr marL="0" indent="0" algn="just">
              <a:buNone/>
            </a:pPr>
            <a:r>
              <a:rPr lang="es-MX" sz="1800" dirty="0"/>
              <a:t>Continuando con el diligenciamiento registre el número de lote 04 donde el productor detalla lo siguiente:</a:t>
            </a:r>
          </a:p>
          <a:p>
            <a:pPr marL="0" indent="0" algn="just">
              <a:buNone/>
            </a:pPr>
            <a:r>
              <a:rPr lang="es-MX" sz="1800" dirty="0"/>
              <a:t>El cultivo de presente </a:t>
            </a:r>
            <a:r>
              <a:rPr lang="es-MX" sz="1800" dirty="0" smtClean="0"/>
              <a:t>es</a:t>
            </a:r>
            <a:r>
              <a:rPr lang="es-MX" sz="1800" b="1" dirty="0" smtClean="0"/>
              <a:t> </a:t>
            </a:r>
            <a:r>
              <a:rPr lang="es-MX" sz="1800" b="1" dirty="0" err="1"/>
              <a:t>Rye</a:t>
            </a:r>
            <a:r>
              <a:rPr lang="es-MX" sz="1800" b="1" dirty="0"/>
              <a:t> </a:t>
            </a:r>
            <a:r>
              <a:rPr lang="es-MX" sz="1800" b="1" dirty="0" err="1"/>
              <a:t>Grass</a:t>
            </a:r>
            <a:r>
              <a:rPr lang="es-MX" sz="1800" b="1" dirty="0"/>
              <a:t> </a:t>
            </a:r>
            <a:r>
              <a:rPr lang="es-MX" sz="1800" b="1" dirty="0" smtClean="0"/>
              <a:t>– alfalfa </a:t>
            </a:r>
            <a:r>
              <a:rPr lang="es-MX" sz="1800" dirty="0"/>
              <a:t>(Seleccionar cultivo de la tabla</a:t>
            </a:r>
            <a:r>
              <a:rPr lang="es-MX" sz="1800" dirty="0" smtClean="0"/>
              <a:t>)</a:t>
            </a:r>
            <a:r>
              <a:rPr lang="es-MX" sz="1800" b="1" dirty="0" smtClean="0"/>
              <a:t>, </a:t>
            </a:r>
            <a:r>
              <a:rPr lang="es-MX" sz="1800" dirty="0"/>
              <a:t>que fue sembrado en setiembre de 2019, el cultivo está asociado, sembró  0.25 hectáreas, las semillas son importadas, riega su cultivo por gravedad, la fecha de cosecha inicia en enero y termina en diciembre de cada año, cosechó toda el área sembrada, su cultivo no tuvo pérdidas ni fue afectado por fenómenos naturales ni económicos, cosechó 10 toneladas de forraje verde, cada tonelada pesó 1000 kilogramos; se obtuvo un rendimiento de 40 000 kg/Ha y siembra este cultivo por tradición.</a:t>
            </a:r>
          </a:p>
          <a:p>
            <a:pPr marL="0" indent="0" algn="just">
              <a:buNone/>
            </a:pPr>
            <a:endParaRPr lang="es-MX" sz="1800" b="1" dirty="0" smtClean="0">
              <a:solidFill>
                <a:srgbClr val="FF0000"/>
              </a:solidFill>
            </a:endParaRPr>
          </a:p>
          <a:p>
            <a:pPr marL="0" indent="0" algn="just">
              <a:buNone/>
            </a:pPr>
            <a:r>
              <a:rPr lang="es-MX" sz="1800" b="1" dirty="0" smtClean="0">
                <a:solidFill>
                  <a:srgbClr val="FF0000"/>
                </a:solidFill>
              </a:rPr>
              <a:t>Nota </a:t>
            </a:r>
            <a:r>
              <a:rPr lang="es-MX" sz="1800" b="1" dirty="0">
                <a:solidFill>
                  <a:srgbClr val="FF0000"/>
                </a:solidFill>
              </a:rPr>
              <a:t>para el editor:</a:t>
            </a:r>
          </a:p>
          <a:p>
            <a:pPr marL="0" indent="0" algn="just">
              <a:buNone/>
            </a:pPr>
            <a:r>
              <a:rPr lang="es-MX" sz="1800" b="1" dirty="0">
                <a:solidFill>
                  <a:srgbClr val="FF0000"/>
                </a:solidFill>
              </a:rPr>
              <a:t>Se adjunta el Excel “Registro de cultivos </a:t>
            </a:r>
            <a:r>
              <a:rPr lang="es-MX" sz="1800" b="1" dirty="0" smtClean="0">
                <a:solidFill>
                  <a:srgbClr val="FF0000"/>
                </a:solidFill>
              </a:rPr>
              <a:t>capítulo </a:t>
            </a:r>
            <a:r>
              <a:rPr lang="es-MX" sz="1800" b="1" dirty="0">
                <a:solidFill>
                  <a:srgbClr val="FF0000"/>
                </a:solidFill>
              </a:rPr>
              <a:t>IV” con los ejemplos que en el video debe aparecer cada </a:t>
            </a:r>
            <a:r>
              <a:rPr lang="es-MX" sz="1800" b="1" dirty="0" smtClean="0">
                <a:solidFill>
                  <a:srgbClr val="FF0000"/>
                </a:solidFill>
              </a:rPr>
              <a:t>registro </a:t>
            </a:r>
            <a:r>
              <a:rPr lang="es-MX" sz="1800" b="1" dirty="0">
                <a:solidFill>
                  <a:srgbClr val="FF0000"/>
                </a:solidFill>
              </a:rPr>
              <a:t>de manera completa de forma horizontal desde la pregunta 401a hasta las pregunta 427.</a:t>
            </a:r>
          </a:p>
        </p:txBody>
      </p:sp>
    </p:spTree>
    <p:extLst>
      <p:ext uri="{BB962C8B-B14F-4D97-AF65-F5344CB8AC3E}">
        <p14:creationId xmlns:p14="http://schemas.microsoft.com/office/powerpoint/2010/main" val="1426019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9D02912E-6ADB-47D4-9B9B-48E19DD08F2C}"/>
              </a:ext>
            </a:extLst>
          </p:cNvPr>
          <p:cNvSpPr>
            <a:spLocks noGrp="1"/>
          </p:cNvSpPr>
          <p:nvPr>
            <p:ph idx="1"/>
          </p:nvPr>
        </p:nvSpPr>
        <p:spPr>
          <a:xfrm>
            <a:off x="550843" y="407624"/>
            <a:ext cx="11093985" cy="5769339"/>
          </a:xfrm>
        </p:spPr>
        <p:txBody>
          <a:bodyPr/>
          <a:lstStyle/>
          <a:p>
            <a:pPr marL="0" indent="0">
              <a:buNone/>
            </a:pPr>
            <a:r>
              <a:rPr lang="es-ES" sz="1800" b="1" dirty="0">
                <a:solidFill>
                  <a:srgbClr val="000000"/>
                </a:solidFill>
                <a:effectLst/>
                <a:latin typeface="Arial" panose="020B0604020202020204" pitchFamily="34" charset="0"/>
                <a:ea typeface="Arial" panose="020B0604020202020204" pitchFamily="34" charset="0"/>
              </a:rPr>
              <a:t>En el capítulo IV también se investigan los siguientes módulos:</a:t>
            </a: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a:p>
            <a:pPr marL="0" indent="0">
              <a:buNone/>
            </a:pPr>
            <a:r>
              <a:rPr lang="es-ES" sz="1800" dirty="0">
                <a:solidFill>
                  <a:srgbClr val="000000"/>
                </a:solidFill>
                <a:effectLst/>
                <a:latin typeface="Arial" panose="020B0604020202020204" pitchFamily="34" charset="0"/>
                <a:ea typeface="Arial" panose="020B0604020202020204" pitchFamily="34" charset="0"/>
              </a:rPr>
              <a:t>Módulo IV.B. Árboles frutales, industriales y especies forestales plantados en forma dispersa.</a:t>
            </a: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a:p>
            <a:pPr marL="0" indent="0">
              <a:buNone/>
            </a:pPr>
            <a:endParaRPr lang="es-ES" sz="1800" dirty="0">
              <a:solidFill>
                <a:srgbClr val="000000"/>
              </a:solidFill>
              <a:latin typeface="Arial" panose="020B0604020202020204" pitchFamily="34" charset="0"/>
              <a:ea typeface="Arial" panose="020B0604020202020204" pitchFamily="34" charset="0"/>
            </a:endParaRP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a:p>
            <a:pPr marL="0" indent="0">
              <a:buNone/>
            </a:pPr>
            <a:r>
              <a:rPr lang="es-ES" sz="1800" dirty="0">
                <a:solidFill>
                  <a:srgbClr val="000000"/>
                </a:solidFill>
                <a:effectLst/>
                <a:latin typeface="Arial" panose="020B0604020202020204" pitchFamily="34" charset="0"/>
                <a:ea typeface="Arial" panose="020B0604020202020204" pitchFamily="34" charset="0"/>
              </a:rPr>
              <a:t>Módulo IV. C. Viveros, almácigos agrícolas – forestales y semilleros</a:t>
            </a:r>
          </a:p>
          <a:p>
            <a:pPr marL="0" indent="0">
              <a:buNone/>
            </a:pPr>
            <a:endParaRPr lang="es-ES" sz="1800" dirty="0">
              <a:solidFill>
                <a:srgbClr val="000000"/>
              </a:solidFill>
              <a:effectLst/>
              <a:latin typeface="Arial" panose="020B0604020202020204" pitchFamily="34" charset="0"/>
              <a:ea typeface="Arial" panose="020B0604020202020204" pitchFamily="34" charset="0"/>
            </a:endParaRPr>
          </a:p>
        </p:txBody>
      </p:sp>
      <p:pic>
        <p:nvPicPr>
          <p:cNvPr id="4" name="Imagen 3">
            <a:extLst>
              <a:ext uri="{FF2B5EF4-FFF2-40B4-BE49-F238E27FC236}">
                <a16:creationId xmlns:a16="http://schemas.microsoft.com/office/drawing/2014/main" xmlns="" id="{0E92EA7E-3885-4E43-9C0F-48F2E6EA54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22684" y="1480771"/>
            <a:ext cx="5940671" cy="1661014"/>
          </a:xfrm>
          <a:prstGeom prst="rect">
            <a:avLst/>
          </a:prstGeom>
          <a:noFill/>
          <a:ln>
            <a:noFill/>
          </a:ln>
        </p:spPr>
      </p:pic>
      <p:pic>
        <p:nvPicPr>
          <p:cNvPr id="5" name="Imagen 4">
            <a:extLst>
              <a:ext uri="{FF2B5EF4-FFF2-40B4-BE49-F238E27FC236}">
                <a16:creationId xmlns:a16="http://schemas.microsoft.com/office/drawing/2014/main" xmlns="" id="{213E2B40-77B8-45FB-BEA7-18A7492C79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22684" y="4058868"/>
            <a:ext cx="5940671" cy="2118095"/>
          </a:xfrm>
          <a:prstGeom prst="rect">
            <a:avLst/>
          </a:prstGeom>
          <a:noFill/>
          <a:ln>
            <a:noFill/>
          </a:ln>
        </p:spPr>
      </p:pic>
    </p:spTree>
    <p:extLst>
      <p:ext uri="{BB962C8B-B14F-4D97-AF65-F5344CB8AC3E}">
        <p14:creationId xmlns:p14="http://schemas.microsoft.com/office/powerpoint/2010/main" val="2596176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FA8328D-B14E-4DC9-8212-BCC2ACEEAAB3}"/>
              </a:ext>
            </a:extLst>
          </p:cNvPr>
          <p:cNvSpPr>
            <a:spLocks noGrp="1"/>
          </p:cNvSpPr>
          <p:nvPr>
            <p:ph idx="1"/>
          </p:nvPr>
        </p:nvSpPr>
        <p:spPr>
          <a:xfrm>
            <a:off x="838200" y="468923"/>
            <a:ext cx="10515600" cy="5708040"/>
          </a:xfrm>
        </p:spPr>
        <p:txBody>
          <a:bodyPr/>
          <a:lstStyle/>
          <a:p>
            <a:pPr marL="0" indent="0">
              <a:buNone/>
            </a:pPr>
            <a:r>
              <a:rPr lang="es-ES" sz="1800" dirty="0">
                <a:solidFill>
                  <a:srgbClr val="000000"/>
                </a:solidFill>
                <a:effectLst/>
                <a:latin typeface="Arial" panose="020B0604020202020204" pitchFamily="34" charset="0"/>
                <a:ea typeface="Arial" panose="020B0604020202020204" pitchFamily="34" charset="0"/>
              </a:rPr>
              <a:t>Módulo IV. D. Pastos naturales: como el </a:t>
            </a:r>
            <a:r>
              <a:rPr lang="es-ES" sz="1800" dirty="0" err="1">
                <a:solidFill>
                  <a:srgbClr val="000000"/>
                </a:solidFill>
                <a:effectLst/>
                <a:latin typeface="Arial" panose="020B0604020202020204" pitchFamily="34" charset="0"/>
                <a:ea typeface="Arial" panose="020B0604020202020204" pitchFamily="34" charset="0"/>
              </a:rPr>
              <a:t>ichu</a:t>
            </a:r>
            <a:r>
              <a:rPr lang="es-ES" sz="1800" dirty="0">
                <a:solidFill>
                  <a:srgbClr val="000000"/>
                </a:solidFill>
                <a:effectLst/>
                <a:latin typeface="Arial" panose="020B0604020202020204" pitchFamily="34" charset="0"/>
                <a:ea typeface="Arial" panose="020B0604020202020204" pitchFamily="34" charset="0"/>
              </a:rPr>
              <a:t> y el </a:t>
            </a:r>
            <a:r>
              <a:rPr lang="es-ES" sz="1800" dirty="0" err="1">
                <a:solidFill>
                  <a:srgbClr val="000000"/>
                </a:solidFill>
                <a:effectLst/>
                <a:latin typeface="Arial" panose="020B0604020202020204" pitchFamily="34" charset="0"/>
                <a:ea typeface="Arial" panose="020B0604020202020204" pitchFamily="34" charset="0"/>
              </a:rPr>
              <a:t>tolares</a:t>
            </a:r>
            <a:endParaRPr lang="es-ES" sz="1800" dirty="0">
              <a:solidFill>
                <a:srgbClr val="000000"/>
              </a:solidFill>
              <a:effectLst/>
              <a:latin typeface="Arial" panose="020B0604020202020204" pitchFamily="34" charset="0"/>
              <a:ea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endParaRPr lang="es-ES" sz="1800" dirty="0">
              <a:solidFill>
                <a:srgbClr val="000000"/>
              </a:solidFill>
              <a:latin typeface="Arial" panose="020B0604020202020204" pitchFamily="34" charset="0"/>
            </a:endParaRPr>
          </a:p>
          <a:p>
            <a:pPr marL="0" indent="0">
              <a:buNone/>
            </a:pPr>
            <a:r>
              <a:rPr lang="es-ES" sz="1800" dirty="0">
                <a:solidFill>
                  <a:srgbClr val="000000"/>
                </a:solidFill>
                <a:effectLst/>
                <a:latin typeface="Arial" panose="020B0604020202020204" pitchFamily="34" charset="0"/>
                <a:ea typeface="Arial" panose="020B0604020202020204" pitchFamily="34" charset="0"/>
              </a:rPr>
              <a:t>Módulo IVE. Prácticas agrícolas para los cultivos cosechados y no cosechados en la parcela agraria: como el control biológico y triple lavado.</a:t>
            </a:r>
            <a:endParaRPr lang="es-MX" sz="1800" dirty="0"/>
          </a:p>
          <a:p>
            <a:endParaRPr lang="es-MX" dirty="0"/>
          </a:p>
        </p:txBody>
      </p:sp>
      <p:pic>
        <p:nvPicPr>
          <p:cNvPr id="4" name="Imagen 3">
            <a:extLst>
              <a:ext uri="{FF2B5EF4-FFF2-40B4-BE49-F238E27FC236}">
                <a16:creationId xmlns:a16="http://schemas.microsoft.com/office/drawing/2014/main" xmlns="" id="{902E7382-F3F1-4915-B011-EE6BE1CB0F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58097" y="1095764"/>
            <a:ext cx="3694088" cy="2333235"/>
          </a:xfrm>
          <a:prstGeom prst="rect">
            <a:avLst/>
          </a:prstGeom>
          <a:noFill/>
          <a:ln w="19050">
            <a:solidFill>
              <a:srgbClr val="1F4D78"/>
            </a:solidFill>
            <a:miter lim="800000"/>
            <a:headEnd/>
            <a:tailEnd/>
          </a:ln>
        </p:spPr>
      </p:pic>
      <p:pic>
        <p:nvPicPr>
          <p:cNvPr id="5" name="Imagen 4" descr="Stipa ichu | landscape architect's pages">
            <a:extLst>
              <a:ext uri="{FF2B5EF4-FFF2-40B4-BE49-F238E27FC236}">
                <a16:creationId xmlns:a16="http://schemas.microsoft.com/office/drawing/2014/main" xmlns="" id="{03E9241B-1091-476E-BA26-4E1BBE6E97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816" y="1095764"/>
            <a:ext cx="3694088" cy="2333235"/>
          </a:xfrm>
          <a:prstGeom prst="rect">
            <a:avLst/>
          </a:prstGeom>
          <a:noFill/>
          <a:ln>
            <a:noFill/>
          </a:ln>
        </p:spPr>
      </p:pic>
      <p:pic>
        <p:nvPicPr>
          <p:cNvPr id="6" name="Imagen 5" descr="mariquita">
            <a:extLst>
              <a:ext uri="{FF2B5EF4-FFF2-40B4-BE49-F238E27FC236}">
                <a16:creationId xmlns:a16="http://schemas.microsoft.com/office/drawing/2014/main" xmlns="" id="{6F9C6705-0FC2-429D-B15C-C98004F88448}"/>
              </a:ext>
            </a:extLst>
          </p:cNvPr>
          <p:cNvPicPr/>
          <p:nvPr/>
        </p:nvPicPr>
        <p:blipFill>
          <a:blip r:embed="rId4">
            <a:extLst>
              <a:ext uri="{28A0092B-C50C-407E-A947-70E740481C1C}">
                <a14:useLocalDpi xmlns:a14="http://schemas.microsoft.com/office/drawing/2010/main" val="0"/>
              </a:ext>
            </a:extLst>
          </a:blip>
          <a:srcRect l="6332" r="3622"/>
          <a:stretch>
            <a:fillRect/>
          </a:stretch>
        </p:blipFill>
        <p:spPr bwMode="auto">
          <a:xfrm>
            <a:off x="1855178" y="4413740"/>
            <a:ext cx="3560884" cy="2162404"/>
          </a:xfrm>
          <a:prstGeom prst="rect">
            <a:avLst/>
          </a:prstGeom>
          <a:noFill/>
          <a:ln>
            <a:noFill/>
          </a:ln>
        </p:spPr>
      </p:pic>
      <p:pic>
        <p:nvPicPr>
          <p:cNvPr id="1028" name="Picture 4">
            <a:extLst>
              <a:ext uri="{FF2B5EF4-FFF2-40B4-BE49-F238E27FC236}">
                <a16:creationId xmlns:a16="http://schemas.microsoft.com/office/drawing/2014/main" xmlns="" id="{F3CA8429-193B-460D-9EB9-A77D08D8D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955" y="4319714"/>
            <a:ext cx="4774223" cy="225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7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9D02912E-6ADB-47D4-9B9B-48E19DD08F2C}"/>
              </a:ext>
            </a:extLst>
          </p:cNvPr>
          <p:cNvSpPr>
            <a:spLocks noGrp="1"/>
          </p:cNvSpPr>
          <p:nvPr>
            <p:ph idx="1"/>
          </p:nvPr>
        </p:nvSpPr>
        <p:spPr>
          <a:xfrm>
            <a:off x="550843" y="407624"/>
            <a:ext cx="11093985" cy="6115096"/>
          </a:xfrm>
        </p:spPr>
        <p:txBody>
          <a:bodyPr>
            <a:noAutofit/>
          </a:bodyPr>
          <a:lstStyle/>
          <a:p>
            <a:pPr marL="0" indent="0" algn="just">
              <a:buNone/>
            </a:pPr>
            <a:r>
              <a:rPr lang="es-ES" sz="1600" b="1" dirty="0">
                <a:solidFill>
                  <a:srgbClr val="000000"/>
                </a:solidFill>
                <a:effectLst/>
                <a:latin typeface="Arial" panose="020B0604020202020204" pitchFamily="34" charset="0"/>
                <a:ea typeface="Calibri" panose="020F0502020204030204" pitchFamily="34" charset="0"/>
                <a:cs typeface="Arial" pitchFamily="34" charset="0"/>
              </a:rPr>
              <a:t>CAPÍTULO V. PRODUCCIÓN PECUARIA EN LA UNIDAD AGRARIA (SE CIERRA A NIVEL DE </a:t>
            </a:r>
            <a:br>
              <a:rPr lang="es-ES" sz="1600" b="1" dirty="0">
                <a:solidFill>
                  <a:srgbClr val="000000"/>
                </a:solidFill>
                <a:effectLst/>
                <a:latin typeface="Arial" panose="020B0604020202020204" pitchFamily="34" charset="0"/>
                <a:ea typeface="Calibri" panose="020F0502020204030204" pitchFamily="34" charset="0"/>
                <a:cs typeface="Arial" pitchFamily="34" charset="0"/>
              </a:rPr>
            </a:br>
            <a:r>
              <a:rPr lang="es-ES" sz="1600" b="1" dirty="0">
                <a:solidFill>
                  <a:srgbClr val="000000"/>
                </a:solidFill>
                <a:effectLst/>
                <a:latin typeface="Arial" panose="020B0604020202020204" pitchFamily="34" charset="0"/>
                <a:ea typeface="Calibri" panose="020F0502020204030204" pitchFamily="34" charset="0"/>
                <a:cs typeface="Arial" pitchFamily="34" charset="0"/>
              </a:rPr>
              <a:t>                          DISTRITO)</a:t>
            </a:r>
            <a:endParaRPr lang="es-MX" sz="1600" dirty="0">
              <a:effectLst/>
              <a:latin typeface="Arial" pitchFamily="34" charset="0"/>
              <a:ea typeface="Calibri" panose="020F0502020204030204" pitchFamily="34" charset="0"/>
              <a:cs typeface="Arial" pitchFamily="34" charset="0"/>
            </a:endParaRPr>
          </a:p>
          <a:p>
            <a:pPr marL="0" indent="0" algn="just">
              <a:buNone/>
            </a:pPr>
            <a:r>
              <a:rPr lang="es-ES" sz="1600" b="1" dirty="0">
                <a:solidFill>
                  <a:srgbClr val="000000"/>
                </a:solidFill>
                <a:effectLst/>
                <a:latin typeface="Arial" panose="020B0604020202020204" pitchFamily="34" charset="0"/>
                <a:ea typeface="MS Mincho" panose="02020609040205080304" pitchFamily="49" charset="-128"/>
                <a:cs typeface="Arial" pitchFamily="34" charset="0"/>
              </a:rPr>
              <a:t>OBJETIVO: </a:t>
            </a:r>
            <a:r>
              <a:rPr lang="es-ES" sz="1600" dirty="0">
                <a:solidFill>
                  <a:srgbClr val="000000"/>
                </a:solidFill>
                <a:effectLst/>
                <a:latin typeface="Arial" panose="020B0604020202020204" pitchFamily="34" charset="0"/>
                <a:ea typeface="Arial" panose="020B0604020202020204" pitchFamily="34" charset="0"/>
                <a:cs typeface="Arial" pitchFamily="34" charset="0"/>
              </a:rPr>
              <a:t>Permite conocer la población pecuaria, en la unidad agraria, por sexo y edad, mediante el conocimiento de los incrementos y reducciones de stock y el valor bruto de la producción pecuaria en el 2020. Asimismo, sobre la producción de subproductos y buenas prácticas pecuarias, manejo sanitario y mejoramiento </a:t>
            </a:r>
            <a:r>
              <a:rPr lang="es-ES" sz="1600" dirty="0" smtClean="0">
                <a:solidFill>
                  <a:srgbClr val="000000"/>
                </a:solidFill>
                <a:effectLst/>
                <a:latin typeface="Arial" panose="020B0604020202020204" pitchFamily="34" charset="0"/>
                <a:ea typeface="Arial" panose="020B0604020202020204" pitchFamily="34" charset="0"/>
                <a:cs typeface="Arial" pitchFamily="34" charset="0"/>
              </a:rPr>
              <a:t>genético</a:t>
            </a:r>
            <a:r>
              <a:rPr lang="es-ES" sz="1600" dirty="0" smtClean="0">
                <a:solidFill>
                  <a:srgbClr val="000000"/>
                </a:solidFill>
                <a:latin typeface="Arial" panose="020B0604020202020204" pitchFamily="34" charset="0"/>
                <a:ea typeface="Arial" panose="020B0604020202020204" pitchFamily="34" charset="0"/>
                <a:cs typeface="Arial" pitchFamily="34" charset="0"/>
              </a:rPr>
              <a:t>.</a:t>
            </a:r>
          </a:p>
          <a:p>
            <a:pPr marL="0" indent="0" algn="just">
              <a:buNone/>
            </a:pPr>
            <a:endParaRPr lang="es-ES" sz="500" dirty="0">
              <a:solidFill>
                <a:srgbClr val="000000"/>
              </a:solidFill>
              <a:latin typeface="Arial" panose="020B0604020202020204" pitchFamily="34" charset="0"/>
              <a:ea typeface="Arial" panose="020B0604020202020204" pitchFamily="34" charset="0"/>
              <a:cs typeface="Arial" pitchFamily="34" charset="0"/>
            </a:endParaRPr>
          </a:p>
          <a:p>
            <a:pPr marL="0" indent="0" algn="just">
              <a:buNone/>
            </a:pPr>
            <a:r>
              <a:rPr lang="es-ES" sz="1600" b="1" dirty="0" smtClean="0">
                <a:latin typeface="Arial" pitchFamily="34" charset="0"/>
                <a:ea typeface="Calibri" panose="020F0502020204030204" pitchFamily="34" charset="0"/>
                <a:cs typeface="Arial" pitchFamily="34" charset="0"/>
              </a:rPr>
              <a:t>Periodos </a:t>
            </a:r>
            <a:r>
              <a:rPr lang="es-ES" sz="1600" b="1" dirty="0">
                <a:latin typeface="Arial" pitchFamily="34" charset="0"/>
                <a:ea typeface="Calibri" panose="020F0502020204030204" pitchFamily="34" charset="0"/>
                <a:cs typeface="Arial" pitchFamily="34" charset="0"/>
              </a:rPr>
              <a:t>de referencia</a:t>
            </a:r>
            <a:r>
              <a:rPr lang="es-ES" sz="1600" b="1" dirty="0" smtClean="0">
                <a:latin typeface="Arial" pitchFamily="34" charset="0"/>
                <a:ea typeface="Calibri" panose="020F0502020204030204" pitchFamily="34" charset="0"/>
                <a:cs typeface="Arial" pitchFamily="34" charset="0"/>
              </a:rPr>
              <a:t>:</a:t>
            </a:r>
            <a:endParaRPr lang="es-ES" sz="1600" dirty="0" smtClean="0">
              <a:latin typeface="Arial" pitchFamily="34" charset="0"/>
              <a:cs typeface="Arial" pitchFamily="34" charset="0"/>
            </a:endParaRPr>
          </a:p>
          <a:p>
            <a:r>
              <a:rPr lang="es-ES" sz="1600" dirty="0">
                <a:latin typeface="Arial" pitchFamily="34" charset="0"/>
                <a:cs typeface="Arial" pitchFamily="34" charset="0"/>
              </a:rPr>
              <a:t>Día de la </a:t>
            </a:r>
            <a:r>
              <a:rPr lang="es-ES" sz="1600" dirty="0">
                <a:latin typeface="Arial" pitchFamily="34" charset="0"/>
                <a:cs typeface="Arial" pitchFamily="34" charset="0"/>
              </a:rPr>
              <a:t>entrevista</a:t>
            </a:r>
          </a:p>
          <a:p>
            <a:pPr lvl="0"/>
            <a:r>
              <a:rPr lang="es-ES" sz="1600" dirty="0">
                <a:latin typeface="Arial" pitchFamily="34" charset="0"/>
                <a:cs typeface="Arial" pitchFamily="34" charset="0"/>
              </a:rPr>
              <a:t>Enero a diciembre de 2020</a:t>
            </a:r>
            <a:endParaRPr lang="es-PE" sz="1600" dirty="0">
              <a:latin typeface="Arial" pitchFamily="34" charset="0"/>
              <a:cs typeface="Arial" pitchFamily="34" charset="0"/>
            </a:endParaRPr>
          </a:p>
          <a:p>
            <a:r>
              <a:rPr lang="es-ES" sz="1600" dirty="0">
                <a:latin typeface="Arial" pitchFamily="34" charset="0"/>
                <a:cs typeface="Arial" pitchFamily="34" charset="0"/>
              </a:rPr>
              <a:t>Diciembre </a:t>
            </a:r>
            <a:r>
              <a:rPr lang="es-ES" sz="1600" dirty="0">
                <a:latin typeface="Arial" pitchFamily="34" charset="0"/>
                <a:cs typeface="Arial" pitchFamily="34" charset="0"/>
              </a:rPr>
              <a:t>2021</a:t>
            </a:r>
          </a:p>
          <a:p>
            <a:r>
              <a:rPr lang="es-ES" sz="1600" dirty="0">
                <a:latin typeface="Arial" pitchFamily="34" charset="0"/>
                <a:cs typeface="Arial" pitchFamily="34" charset="0"/>
              </a:rPr>
              <a:t>Enero de 2020 hasta el día de entrevista</a:t>
            </a:r>
          </a:p>
          <a:p>
            <a:pPr marL="0" indent="0" algn="just">
              <a:buNone/>
            </a:pPr>
            <a:endParaRPr lang="es-ES" sz="500" dirty="0">
              <a:latin typeface="Arial" pitchFamily="34" charset="0"/>
              <a:ea typeface="Times New Roman" panose="02020603050405020304" pitchFamily="18" charset="0"/>
              <a:cs typeface="Arial" pitchFamily="34" charset="0"/>
            </a:endParaRPr>
          </a:p>
          <a:p>
            <a:pPr marL="0" indent="0" algn="just">
              <a:buNone/>
            </a:pPr>
            <a:r>
              <a:rPr lang="es-ES" sz="1600" dirty="0">
                <a:latin typeface="Arial" pitchFamily="34" charset="0"/>
                <a:ea typeface="Times New Roman" panose="02020603050405020304" pitchFamily="18" charset="0"/>
                <a:cs typeface="Arial" pitchFamily="34" charset="0"/>
              </a:rPr>
              <a:t>El capítulo </a:t>
            </a:r>
            <a:r>
              <a:rPr lang="es-ES" sz="1600" dirty="0" smtClean="0">
                <a:latin typeface="Arial" panose="020B0604020202020204" pitchFamily="34" charset="0"/>
                <a:ea typeface="Times New Roman" panose="02020603050405020304" pitchFamily="18" charset="0"/>
                <a:cs typeface="Arial" pitchFamily="34" charset="0"/>
              </a:rPr>
              <a:t>V </a:t>
            </a:r>
            <a:r>
              <a:rPr lang="es-ES" sz="1600" dirty="0">
                <a:latin typeface="Arial" panose="020B0604020202020204" pitchFamily="34" charset="0"/>
                <a:ea typeface="Times New Roman" panose="02020603050405020304" pitchFamily="18" charset="0"/>
                <a:cs typeface="Arial" pitchFamily="34" charset="0"/>
              </a:rPr>
              <a:t>consta de </a:t>
            </a:r>
            <a:r>
              <a:rPr lang="es-ES" sz="1600" dirty="0" smtClean="0">
                <a:latin typeface="Arial" panose="020B0604020202020204" pitchFamily="34" charset="0"/>
                <a:ea typeface="Times New Roman" panose="02020603050405020304" pitchFamily="18" charset="0"/>
                <a:cs typeface="Arial" pitchFamily="34" charset="0"/>
              </a:rPr>
              <a:t>11 </a:t>
            </a:r>
            <a:r>
              <a:rPr lang="es-ES" sz="1600" dirty="0">
                <a:latin typeface="Arial" panose="020B0604020202020204" pitchFamily="34" charset="0"/>
                <a:ea typeface="Times New Roman" panose="02020603050405020304" pitchFamily="18" charset="0"/>
                <a:cs typeface="Arial" pitchFamily="34" charset="0"/>
              </a:rPr>
              <a:t>módulos:</a:t>
            </a:r>
          </a:p>
          <a:p>
            <a:pPr marL="0" indent="0" algn="just">
              <a:buNone/>
            </a:pPr>
            <a:endParaRPr lang="es-ES" sz="500" dirty="0">
              <a:solidFill>
                <a:srgbClr val="000000"/>
              </a:solidFill>
              <a:latin typeface="Arial" panose="020B0604020202020204" pitchFamily="34" charset="0"/>
              <a:ea typeface="Arial" panose="020B0604020202020204" pitchFamily="34" charset="0"/>
              <a:cs typeface="Arial" pitchFamily="34" charset="0"/>
            </a:endParaRPr>
          </a:p>
          <a:p>
            <a:pPr marL="0" indent="0">
              <a:buNone/>
            </a:pPr>
            <a:r>
              <a:rPr lang="es-ES" sz="1600" b="1" dirty="0" smtClean="0">
                <a:solidFill>
                  <a:srgbClr val="000000"/>
                </a:solidFill>
                <a:effectLst/>
                <a:latin typeface="Arial" panose="020B0604020202020204" pitchFamily="34" charset="0"/>
                <a:ea typeface="Arial" panose="020B0604020202020204" pitchFamily="34" charset="0"/>
                <a:cs typeface="Arial" pitchFamily="34" charset="0"/>
              </a:rPr>
              <a:t>Módulo </a:t>
            </a:r>
            <a:r>
              <a:rPr lang="es-ES" sz="1600" b="1" dirty="0">
                <a:solidFill>
                  <a:srgbClr val="000000"/>
                </a:solidFill>
                <a:effectLst/>
                <a:latin typeface="Arial" panose="020B0604020202020204" pitchFamily="34" charset="0"/>
                <a:ea typeface="Arial" panose="020B0604020202020204" pitchFamily="34" charset="0"/>
                <a:cs typeface="Arial" pitchFamily="34" charset="0"/>
              </a:rPr>
              <a:t>V.A. Población de especies </a:t>
            </a:r>
            <a:r>
              <a:rPr lang="es-ES" sz="1600" b="1" dirty="0" smtClean="0">
                <a:solidFill>
                  <a:srgbClr val="000000"/>
                </a:solidFill>
                <a:effectLst/>
                <a:latin typeface="Arial" panose="020B0604020202020204" pitchFamily="34" charset="0"/>
                <a:ea typeface="Arial" panose="020B0604020202020204" pitchFamily="34" charset="0"/>
                <a:cs typeface="Arial" pitchFamily="34" charset="0"/>
              </a:rPr>
              <a:t>pecuarias (al día de la entrevista)</a:t>
            </a:r>
            <a:endParaRPr lang="es-ES" sz="1600" b="1" dirty="0">
              <a:solidFill>
                <a:srgbClr val="000000"/>
              </a:solidFill>
              <a:effectLst/>
              <a:latin typeface="Arial" panose="020B0604020202020204" pitchFamily="34" charset="0"/>
              <a:ea typeface="Arial" panose="020B0604020202020204" pitchFamily="34" charset="0"/>
              <a:cs typeface="Arial" pitchFamily="34" charset="0"/>
            </a:endParaRPr>
          </a:p>
          <a:p>
            <a:pPr marL="0" indent="0">
              <a:buNone/>
            </a:pPr>
            <a:r>
              <a:rPr lang="es-ES" sz="1600" dirty="0">
                <a:solidFill>
                  <a:srgbClr val="000000"/>
                </a:solidFill>
                <a:latin typeface="Arial" panose="020B0604020202020204" pitchFamily="34" charset="0"/>
                <a:cs typeface="Arial" pitchFamily="34" charset="0"/>
              </a:rPr>
              <a:t>El productor indica que al día de hoy tiene las siguientes especies:</a:t>
            </a:r>
          </a:p>
          <a:p>
            <a:pPr marL="0" indent="0">
              <a:buNone/>
            </a:pPr>
            <a:r>
              <a:rPr lang="es-ES" sz="1600" dirty="0" smtClean="0">
                <a:solidFill>
                  <a:srgbClr val="000000"/>
                </a:solidFill>
                <a:latin typeface="Arial" panose="020B0604020202020204" pitchFamily="34" charset="0"/>
                <a:cs typeface="Arial" pitchFamily="34" charset="0"/>
              </a:rPr>
              <a:t>1 Toro, 1 torete, </a:t>
            </a:r>
            <a:r>
              <a:rPr lang="es-ES" sz="1600" dirty="0">
                <a:solidFill>
                  <a:srgbClr val="000000"/>
                </a:solidFill>
                <a:latin typeface="Arial" panose="020B0604020202020204" pitchFamily="34" charset="0"/>
                <a:cs typeface="Arial" pitchFamily="34" charset="0"/>
              </a:rPr>
              <a:t>2 vacas</a:t>
            </a:r>
            <a:r>
              <a:rPr lang="es-ES" sz="1600" dirty="0" smtClean="0">
                <a:solidFill>
                  <a:srgbClr val="000000"/>
                </a:solidFill>
                <a:latin typeface="Arial" panose="020B0604020202020204" pitchFamily="34" charset="0"/>
                <a:cs typeface="Arial" pitchFamily="34" charset="0"/>
              </a:rPr>
              <a:t>, </a:t>
            </a:r>
            <a:r>
              <a:rPr lang="es-ES" sz="1600" dirty="0">
                <a:solidFill>
                  <a:srgbClr val="000000"/>
                </a:solidFill>
                <a:latin typeface="Arial" panose="020B0604020202020204" pitchFamily="34" charset="0"/>
                <a:cs typeface="Arial" pitchFamily="34" charset="0"/>
              </a:rPr>
              <a:t>10 gallinas, 12 cuyes hembras y 3 machos, 1 burro y 1 burra.</a:t>
            </a:r>
          </a:p>
          <a:p>
            <a:pPr marL="0" indent="0">
              <a:buNone/>
            </a:pPr>
            <a:endParaRPr lang="es-MX" sz="500" b="1" dirty="0" smtClean="0">
              <a:solidFill>
                <a:srgbClr val="FF0000"/>
              </a:solidFill>
              <a:latin typeface="Arial" pitchFamily="34" charset="0"/>
              <a:cs typeface="Arial" pitchFamily="34" charset="0"/>
            </a:endParaRPr>
          </a:p>
          <a:p>
            <a:pPr marL="0" indent="0">
              <a:buNone/>
            </a:pPr>
            <a:r>
              <a:rPr lang="es-MX" sz="1600" b="1" dirty="0" smtClean="0">
                <a:solidFill>
                  <a:srgbClr val="FF0000"/>
                </a:solidFill>
                <a:latin typeface="Arial" pitchFamily="34" charset="0"/>
                <a:cs typeface="Arial" pitchFamily="34" charset="0"/>
              </a:rPr>
              <a:t>Nota </a:t>
            </a:r>
            <a:r>
              <a:rPr lang="es-MX" sz="1600" b="1" dirty="0">
                <a:solidFill>
                  <a:srgbClr val="FF0000"/>
                </a:solidFill>
                <a:latin typeface="Arial" pitchFamily="34" charset="0"/>
                <a:cs typeface="Arial" pitchFamily="34" charset="0"/>
              </a:rPr>
              <a:t>para el editor:</a:t>
            </a:r>
          </a:p>
          <a:p>
            <a:pPr marL="0" indent="0" algn="just">
              <a:buNone/>
            </a:pPr>
            <a:r>
              <a:rPr lang="es-MX" sz="1600" b="1" dirty="0">
                <a:solidFill>
                  <a:srgbClr val="FF0000"/>
                </a:solidFill>
                <a:latin typeface="Arial" pitchFamily="34" charset="0"/>
                <a:cs typeface="Arial" pitchFamily="34" charset="0"/>
              </a:rPr>
              <a:t>Se adjunta el Excel “Registro pecuario capítulo V” con </a:t>
            </a:r>
            <a:r>
              <a:rPr lang="es-MX" sz="1600" b="1" dirty="0" smtClean="0">
                <a:solidFill>
                  <a:srgbClr val="FF0000"/>
                </a:solidFill>
                <a:latin typeface="Arial" pitchFamily="34" charset="0"/>
                <a:cs typeface="Arial" pitchFamily="34" charset="0"/>
              </a:rPr>
              <a:t>el ejemplo </a:t>
            </a:r>
            <a:r>
              <a:rPr lang="es-MX" sz="1600" b="1" dirty="0">
                <a:solidFill>
                  <a:srgbClr val="FF0000"/>
                </a:solidFill>
                <a:latin typeface="Arial" pitchFamily="34" charset="0"/>
                <a:cs typeface="Arial" pitchFamily="34" charset="0"/>
              </a:rPr>
              <a:t>para el módulo </a:t>
            </a:r>
            <a:r>
              <a:rPr lang="es-MX" sz="1600" b="1" dirty="0" smtClean="0">
                <a:solidFill>
                  <a:srgbClr val="FF0000"/>
                </a:solidFill>
                <a:latin typeface="Arial" pitchFamily="34" charset="0"/>
                <a:cs typeface="Arial" pitchFamily="34" charset="0"/>
              </a:rPr>
              <a:t>VA. </a:t>
            </a:r>
            <a:endParaRPr lang="es-MX" sz="1600" b="1" dirty="0">
              <a:solidFill>
                <a:srgbClr val="FF0000"/>
              </a:solidFill>
              <a:latin typeface="Arial" pitchFamily="34" charset="0"/>
              <a:cs typeface="Arial" pitchFamily="34" charset="0"/>
            </a:endParaRPr>
          </a:p>
          <a:p>
            <a:pPr marL="0" indent="0">
              <a:buNone/>
            </a:pPr>
            <a:endParaRPr lang="es-MX" sz="1600" dirty="0">
              <a:latin typeface="Arial" pitchFamily="34" charset="0"/>
              <a:cs typeface="Arial" pitchFamily="34" charset="0"/>
            </a:endParaRPr>
          </a:p>
        </p:txBody>
      </p:sp>
    </p:spTree>
    <p:extLst>
      <p:ext uri="{BB962C8B-B14F-4D97-AF65-F5344CB8AC3E}">
        <p14:creationId xmlns:p14="http://schemas.microsoft.com/office/powerpoint/2010/main" val="1283047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9BDB559-2C19-4852-9216-A4B03D5D4160}"/>
              </a:ext>
            </a:extLst>
          </p:cNvPr>
          <p:cNvSpPr>
            <a:spLocks noGrp="1"/>
          </p:cNvSpPr>
          <p:nvPr>
            <p:ph idx="1"/>
          </p:nvPr>
        </p:nvSpPr>
        <p:spPr>
          <a:xfrm>
            <a:off x="594360" y="339968"/>
            <a:ext cx="11155680" cy="6228471"/>
          </a:xfrm>
        </p:spPr>
        <p:txBody>
          <a:bodyPr>
            <a:noAutofit/>
          </a:bodyPr>
          <a:lstStyle/>
          <a:p>
            <a:pPr marL="0" indent="0">
              <a:buNone/>
            </a:pPr>
            <a:r>
              <a:rPr lang="es-ES" sz="1600" b="1" dirty="0">
                <a:solidFill>
                  <a:srgbClr val="000000"/>
                </a:solidFill>
                <a:effectLst/>
                <a:latin typeface="Arial" panose="020B0604020202020204" pitchFamily="34" charset="0"/>
                <a:ea typeface="Arial" panose="020B0604020202020204" pitchFamily="34" charset="0"/>
                <a:cs typeface="Arial" pitchFamily="34" charset="0"/>
              </a:rPr>
              <a:t>Módulo V.B. Producción de vacuno </a:t>
            </a:r>
          </a:p>
          <a:p>
            <a:pPr marL="0" indent="0">
              <a:buNone/>
            </a:pPr>
            <a:r>
              <a:rPr lang="es-ES" sz="1600" dirty="0">
                <a:solidFill>
                  <a:srgbClr val="000000"/>
                </a:solidFill>
                <a:latin typeface="Arial" panose="020B0604020202020204" pitchFamily="34" charset="0"/>
                <a:cs typeface="Arial" pitchFamily="34" charset="0"/>
              </a:rPr>
              <a:t>El productor indica que durante el año 2020 ha criado las siguientes categorías de ganado vacuno:  vaquillona, vaca, ternero y toro. Con respecto a la vaquillona menciona que en enero de 2020 tuvo una, durante el 2020 no tuvo incremento ni reducción de esta categoría, en diciembre de 2020 tenía la misma vaquillona y en el mes de diciembre de 2021 no tendrá ninguna, debido que tuvo su primera cría en febrero 2021.</a:t>
            </a:r>
          </a:p>
          <a:p>
            <a:pPr marL="0" indent="0">
              <a:buNone/>
            </a:pPr>
            <a:r>
              <a:rPr lang="es-ES" sz="1600" dirty="0">
                <a:solidFill>
                  <a:srgbClr val="000000"/>
                </a:solidFill>
                <a:latin typeface="Arial" panose="020B0604020202020204" pitchFamily="34" charset="0"/>
                <a:cs typeface="Arial" pitchFamily="34" charset="0"/>
              </a:rPr>
              <a:t>En el mes de enero de 2020 tenía una vaca (que tuvo un ternero en agosto 2019), durante el 2020 no tuvo incremento ni reducción de esta categoría, en diciembre de 2020 tenía la misma vaca y en el mes de diciembre de 2021 tendrá 2 vacas.</a:t>
            </a:r>
          </a:p>
          <a:p>
            <a:pPr marL="0" indent="0">
              <a:buNone/>
            </a:pPr>
            <a:r>
              <a:rPr lang="es-ES" sz="1600" dirty="0">
                <a:solidFill>
                  <a:srgbClr val="000000"/>
                </a:solidFill>
                <a:latin typeface="Arial" panose="020B0604020202020204" pitchFamily="34" charset="0"/>
                <a:cs typeface="Arial" pitchFamily="34" charset="0"/>
              </a:rPr>
              <a:t>En el mes de enero de 2020 tenía un ternero, durante el 2020 no tuvo incremento ni reducción de esta categoría, en diciembre de 2020 tenía el mismo ternero y en el mes de diciembre de 2021  no tendrá ningún ternero debido a que éste pasará a ser torete.</a:t>
            </a:r>
          </a:p>
          <a:p>
            <a:pPr marL="0" indent="0" algn="just">
              <a:buNone/>
            </a:pPr>
            <a:r>
              <a:rPr lang="es-ES" sz="1600" dirty="0">
                <a:solidFill>
                  <a:srgbClr val="000000"/>
                </a:solidFill>
                <a:latin typeface="Arial" panose="020B0604020202020204" pitchFamily="34" charset="0"/>
                <a:cs typeface="Arial" pitchFamily="34" charset="0"/>
              </a:rPr>
              <a:t>En el mes de enero de 2020 no tenía toro alguno, durante el 2020 compró un toro, no tuvo </a:t>
            </a:r>
            <a:r>
              <a:rPr lang="es-ES" sz="1600" dirty="0" smtClean="0">
                <a:solidFill>
                  <a:srgbClr val="000000"/>
                </a:solidFill>
                <a:latin typeface="Arial" panose="020B0604020202020204" pitchFamily="34" charset="0"/>
                <a:cs typeface="Arial" pitchFamily="34" charset="0"/>
              </a:rPr>
              <a:t>más </a:t>
            </a:r>
            <a:r>
              <a:rPr lang="es-ES" sz="1600" dirty="0">
                <a:solidFill>
                  <a:srgbClr val="000000"/>
                </a:solidFill>
                <a:latin typeface="Arial" panose="020B0604020202020204" pitchFamily="34" charset="0"/>
                <a:cs typeface="Arial" pitchFamily="34" charset="0"/>
              </a:rPr>
              <a:t>incrementos ni reducciones de esta categoría, en diciembre de 2020 tenía 1 toro y en el mes de diciembre de 2021 tendrá lo mismo.</a:t>
            </a:r>
          </a:p>
          <a:p>
            <a:pPr marL="0" indent="0" algn="just">
              <a:buNone/>
            </a:pPr>
            <a:r>
              <a:rPr lang="es-ES" sz="1600" dirty="0">
                <a:solidFill>
                  <a:srgbClr val="000000"/>
                </a:solidFill>
                <a:latin typeface="Arial" panose="020B0604020202020204" pitchFamily="34" charset="0"/>
                <a:cs typeface="Arial" pitchFamily="34" charset="0"/>
              </a:rPr>
              <a:t>Al final del diligenciamiento se </a:t>
            </a:r>
            <a:r>
              <a:rPr lang="es-ES" sz="1600" dirty="0" smtClean="0">
                <a:solidFill>
                  <a:srgbClr val="000000"/>
                </a:solidFill>
                <a:latin typeface="Arial" panose="020B0604020202020204" pitchFamily="34" charset="0"/>
                <a:cs typeface="Arial" pitchFamily="34" charset="0"/>
              </a:rPr>
              <a:t>totalizan </a:t>
            </a:r>
            <a:r>
              <a:rPr lang="es-ES" sz="1600" dirty="0">
                <a:solidFill>
                  <a:srgbClr val="000000"/>
                </a:solidFill>
                <a:latin typeface="Arial" panose="020B0604020202020204" pitchFamily="34" charset="0"/>
                <a:cs typeface="Arial" pitchFamily="34" charset="0"/>
              </a:rPr>
              <a:t>las cantidades de las preguntas 503, 504, 506 y 508</a:t>
            </a:r>
            <a:r>
              <a:rPr lang="es-ES" sz="1600" dirty="0" smtClean="0">
                <a:solidFill>
                  <a:srgbClr val="000000"/>
                </a:solidFill>
                <a:latin typeface="Arial" panose="020B0604020202020204" pitchFamily="34" charset="0"/>
                <a:cs typeface="Arial" pitchFamily="34" charset="0"/>
              </a:rPr>
              <a:t>.</a:t>
            </a:r>
          </a:p>
          <a:p>
            <a:pPr marL="0" indent="0" algn="just">
              <a:buNone/>
            </a:pPr>
            <a:r>
              <a:rPr lang="es-ES" sz="1600" dirty="0">
                <a:solidFill>
                  <a:srgbClr val="000000"/>
                </a:solidFill>
                <a:latin typeface="Arial" panose="020B0604020202020204" pitchFamily="34" charset="0"/>
                <a:cs typeface="Arial" pitchFamily="34" charset="0"/>
              </a:rPr>
              <a:t>El productor menciona que durante el año 2020 no crió porcinos, ovinos, caprinos, camélidos, tampoco tuvo granjas avícolas de línea carne, ni de línea de postura; pero si crió cuyes.</a:t>
            </a:r>
          </a:p>
          <a:p>
            <a:pPr marL="0" indent="0">
              <a:buNone/>
            </a:pPr>
            <a:endParaRPr lang="es-MX" sz="1600" b="1" dirty="0" smtClean="0">
              <a:solidFill>
                <a:srgbClr val="FF0000"/>
              </a:solidFill>
              <a:latin typeface="Arial" pitchFamily="34" charset="0"/>
              <a:cs typeface="Arial" pitchFamily="34" charset="0"/>
            </a:endParaRPr>
          </a:p>
          <a:p>
            <a:pPr marL="0" indent="0">
              <a:buNone/>
            </a:pPr>
            <a:r>
              <a:rPr lang="es-MX" sz="1600" b="1" dirty="0" smtClean="0">
                <a:solidFill>
                  <a:srgbClr val="FF0000"/>
                </a:solidFill>
                <a:latin typeface="Arial" pitchFamily="34" charset="0"/>
                <a:cs typeface="Arial" pitchFamily="34" charset="0"/>
              </a:rPr>
              <a:t>Nota </a:t>
            </a:r>
            <a:r>
              <a:rPr lang="es-MX" sz="1600" b="1" dirty="0">
                <a:solidFill>
                  <a:srgbClr val="FF0000"/>
                </a:solidFill>
                <a:latin typeface="Arial" pitchFamily="34" charset="0"/>
                <a:cs typeface="Arial" pitchFamily="34" charset="0"/>
              </a:rPr>
              <a:t>para el editor:</a:t>
            </a:r>
          </a:p>
          <a:p>
            <a:pPr marL="0" indent="0" algn="just">
              <a:buNone/>
            </a:pPr>
            <a:r>
              <a:rPr lang="es-MX" sz="1600" b="1" dirty="0">
                <a:solidFill>
                  <a:srgbClr val="FF0000"/>
                </a:solidFill>
                <a:latin typeface="Arial" pitchFamily="34" charset="0"/>
                <a:cs typeface="Arial" pitchFamily="34" charset="0"/>
              </a:rPr>
              <a:t>Se adjunta el Excel “Registro pecuario capítulo V” con </a:t>
            </a:r>
            <a:r>
              <a:rPr lang="es-MX" sz="1600" b="1" dirty="0" smtClean="0">
                <a:solidFill>
                  <a:srgbClr val="FF0000"/>
                </a:solidFill>
                <a:latin typeface="Arial" pitchFamily="34" charset="0"/>
                <a:cs typeface="Arial" pitchFamily="34" charset="0"/>
              </a:rPr>
              <a:t>el ejemplo del módulo VB, en </a:t>
            </a:r>
            <a:r>
              <a:rPr lang="es-MX" sz="1600" b="1" dirty="0">
                <a:solidFill>
                  <a:srgbClr val="FF0000"/>
                </a:solidFill>
                <a:latin typeface="Arial" pitchFamily="34" charset="0"/>
                <a:cs typeface="Arial" pitchFamily="34" charset="0"/>
              </a:rPr>
              <a:t>el video debe aparecer el registro de la pregunta 502  de forma vertical, y para cada categoría seleccionada registre de forma horizontal desde la pregunta 503 hasta la pregunta 508</a:t>
            </a:r>
            <a:r>
              <a:rPr lang="es-MX" sz="1600" b="1" dirty="0" smtClean="0">
                <a:solidFill>
                  <a:srgbClr val="FF0000"/>
                </a:solidFill>
                <a:latin typeface="Arial" pitchFamily="34" charset="0"/>
                <a:cs typeface="Arial" pitchFamily="34" charset="0"/>
              </a:rPr>
              <a:t>.</a:t>
            </a:r>
          </a:p>
          <a:p>
            <a:pPr marL="0" indent="0" algn="just">
              <a:buNone/>
            </a:pPr>
            <a:r>
              <a:rPr lang="es-MX" sz="1600" b="1" dirty="0" smtClean="0">
                <a:solidFill>
                  <a:srgbClr val="FF0000"/>
                </a:solidFill>
                <a:latin typeface="Arial" pitchFamily="34" charset="0"/>
                <a:cs typeface="Arial" pitchFamily="34" charset="0"/>
              </a:rPr>
              <a:t>Asimismo, se pueden mostrar los módulos VC, VE, VF y VG con el diligenciamiento por especie (2. NO)</a:t>
            </a:r>
            <a:endParaRPr lang="es-MX" sz="1600" b="1" dirty="0">
              <a:solidFill>
                <a:srgbClr val="FF0000"/>
              </a:solidFill>
              <a:latin typeface="Arial" pitchFamily="34" charset="0"/>
              <a:cs typeface="Arial" pitchFamily="34" charset="0"/>
            </a:endParaRPr>
          </a:p>
          <a:p>
            <a:pPr marL="0" indent="0" algn="just">
              <a:buNone/>
            </a:pPr>
            <a:endParaRPr lang="es-ES" sz="1000" dirty="0">
              <a:solidFill>
                <a:srgbClr val="000000"/>
              </a:solidFill>
              <a:latin typeface="Arial" panose="020B0604020202020204" pitchFamily="34" charset="0"/>
              <a:cs typeface="Arial" pitchFamily="34" charset="0"/>
            </a:endParaRPr>
          </a:p>
          <a:p>
            <a:pPr marL="0" indent="0" algn="just">
              <a:buNone/>
            </a:pPr>
            <a:endParaRPr lang="es-MX" sz="1600" dirty="0">
              <a:latin typeface="Arial" pitchFamily="34" charset="0"/>
              <a:cs typeface="Arial" pitchFamily="34" charset="0"/>
            </a:endParaRPr>
          </a:p>
        </p:txBody>
      </p:sp>
    </p:spTree>
    <p:extLst>
      <p:ext uri="{BB962C8B-B14F-4D97-AF65-F5344CB8AC3E}">
        <p14:creationId xmlns:p14="http://schemas.microsoft.com/office/powerpoint/2010/main" val="1824917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9BDB559-2C19-4852-9216-A4B03D5D4160}"/>
              </a:ext>
            </a:extLst>
          </p:cNvPr>
          <p:cNvSpPr>
            <a:spLocks noGrp="1"/>
          </p:cNvSpPr>
          <p:nvPr>
            <p:ph idx="1"/>
          </p:nvPr>
        </p:nvSpPr>
        <p:spPr>
          <a:xfrm>
            <a:off x="246185" y="339968"/>
            <a:ext cx="11769969" cy="6283569"/>
          </a:xfrm>
        </p:spPr>
        <p:txBody>
          <a:bodyPr>
            <a:normAutofit lnSpcReduction="10000"/>
          </a:bodyPr>
          <a:lstStyle/>
          <a:p>
            <a:pPr marL="0" indent="0">
              <a:buNone/>
            </a:pPr>
            <a:r>
              <a:rPr lang="es-ES" sz="1800" b="1" dirty="0">
                <a:solidFill>
                  <a:srgbClr val="000000"/>
                </a:solidFill>
                <a:effectLst/>
                <a:latin typeface="Arial" panose="020B0604020202020204" pitchFamily="34" charset="0"/>
                <a:ea typeface="Arial" panose="020B0604020202020204" pitchFamily="34" charset="0"/>
              </a:rPr>
              <a:t>Módulo V.D. Producción de cuyes</a:t>
            </a:r>
          </a:p>
          <a:p>
            <a:pPr marL="0" indent="0" algn="just">
              <a:buNone/>
            </a:pPr>
            <a:r>
              <a:rPr lang="es-ES" sz="1800" dirty="0">
                <a:solidFill>
                  <a:srgbClr val="000000"/>
                </a:solidFill>
                <a:latin typeface="Arial" panose="020B0604020202020204" pitchFamily="34" charset="0"/>
              </a:rPr>
              <a:t>El productor indica que durante el año 2020 ha criado las siguientes categorías de cuyes:  gazapos, recrías hembras, recrías machos, madres y padrillo. Con respecto a la gazapos menciona que en enero de 2020 tuvo 6, durante el 2020 nacieron 24, no tuvo </a:t>
            </a:r>
            <a:r>
              <a:rPr lang="es-ES" sz="1800" dirty="0" smtClean="0">
                <a:solidFill>
                  <a:srgbClr val="000000"/>
                </a:solidFill>
                <a:latin typeface="Arial" panose="020B0604020202020204" pitchFamily="34" charset="0"/>
              </a:rPr>
              <a:t>más </a:t>
            </a:r>
            <a:r>
              <a:rPr lang="es-ES" sz="1800" dirty="0">
                <a:solidFill>
                  <a:srgbClr val="000000"/>
                </a:solidFill>
                <a:latin typeface="Arial" panose="020B0604020202020204" pitchFamily="34" charset="0"/>
              </a:rPr>
              <a:t>incrementos stock, no vendió beneficiado, pero si vendió 20 cuyes en pie en el mercado local y en su vivienda donde los cría, el peso promedio del cuy fue de 0.80 kilogramos, el precio de venta por kilogramo fue 30 soles, no consumió en el hogar, tampoco dio en trueque, sin embargo murieron 4 por Salmonelosis, no tuvo </a:t>
            </a:r>
            <a:r>
              <a:rPr lang="es-ES" sz="1800" dirty="0" smtClean="0">
                <a:solidFill>
                  <a:srgbClr val="000000"/>
                </a:solidFill>
                <a:latin typeface="Arial" panose="020B0604020202020204" pitchFamily="34" charset="0"/>
              </a:rPr>
              <a:t>más </a:t>
            </a:r>
            <a:r>
              <a:rPr lang="es-ES" sz="1800" dirty="0">
                <a:solidFill>
                  <a:srgbClr val="000000"/>
                </a:solidFill>
                <a:latin typeface="Arial" panose="020B0604020202020204" pitchFamily="34" charset="0"/>
              </a:rPr>
              <a:t>reducciones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en diciembre de 2020 tenía 6 cuyes y en el mes de diciembre de 2021 proyecta tener 30 gazapos.</a:t>
            </a:r>
          </a:p>
          <a:p>
            <a:pPr marL="0" indent="0" algn="just">
              <a:buNone/>
            </a:pPr>
            <a:r>
              <a:rPr lang="es-ES" sz="1800" dirty="0">
                <a:solidFill>
                  <a:srgbClr val="000000"/>
                </a:solidFill>
                <a:latin typeface="Arial" panose="020B0604020202020204" pitchFamily="34" charset="0"/>
              </a:rPr>
              <a:t>En el mes de enero de 2020 tenía 10 recrías hembras, durante el 2020 no tuvo incrementos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no vendió </a:t>
            </a:r>
            <a:r>
              <a:rPr lang="es-ES" sz="1800" dirty="0" smtClean="0">
                <a:solidFill>
                  <a:srgbClr val="000000"/>
                </a:solidFill>
                <a:latin typeface="Arial" panose="020B0604020202020204" pitchFamily="34" charset="0"/>
              </a:rPr>
              <a:t>beneficiados, </a:t>
            </a:r>
            <a:r>
              <a:rPr lang="es-ES" sz="1800" dirty="0">
                <a:solidFill>
                  <a:srgbClr val="000000"/>
                </a:solidFill>
                <a:latin typeface="Arial" panose="020B0604020202020204" pitchFamily="34" charset="0"/>
              </a:rPr>
              <a:t>pero si vendió 2 recrías hembras en pie en su vivienda donde los cría, el peso promedio del cuy fue de 0.80 kilogramos, el precio de venta por kilogramo fue 30 soles, consumió en el hogar 6 recrías hembras, no tuvo </a:t>
            </a:r>
            <a:r>
              <a:rPr lang="es-ES" sz="1800" dirty="0" smtClean="0">
                <a:solidFill>
                  <a:srgbClr val="000000"/>
                </a:solidFill>
                <a:latin typeface="Arial" panose="020B0604020202020204" pitchFamily="34" charset="0"/>
              </a:rPr>
              <a:t>más </a:t>
            </a:r>
            <a:r>
              <a:rPr lang="es-ES" sz="1800" dirty="0">
                <a:solidFill>
                  <a:srgbClr val="000000"/>
                </a:solidFill>
                <a:latin typeface="Arial" panose="020B0604020202020204" pitchFamily="34" charset="0"/>
              </a:rPr>
              <a:t>reducciones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en diciembre de 2020 tenía 2 recrías hembras y en el mes de diciembre de 2021 proyecta tener 10 recrías hembras.</a:t>
            </a:r>
          </a:p>
          <a:p>
            <a:pPr marL="0" indent="0" algn="just">
              <a:buNone/>
            </a:pPr>
            <a:r>
              <a:rPr lang="es-ES" sz="1800" dirty="0">
                <a:solidFill>
                  <a:srgbClr val="000000"/>
                </a:solidFill>
                <a:latin typeface="Arial" panose="020B0604020202020204" pitchFamily="34" charset="0"/>
              </a:rPr>
              <a:t>En el mes de enero de 2020 tenía 3 madres, durante el 2020 no tuvo incrementos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consumió 2 </a:t>
            </a:r>
            <a:r>
              <a:rPr lang="es-ES" sz="1800" dirty="0" smtClean="0">
                <a:solidFill>
                  <a:srgbClr val="000000"/>
                </a:solidFill>
                <a:latin typeface="Arial" panose="020B0604020202020204" pitchFamily="34" charset="0"/>
              </a:rPr>
              <a:t>madres por que dejaron de ser reproductoras, </a:t>
            </a:r>
            <a:r>
              <a:rPr lang="es-ES" sz="1800" dirty="0">
                <a:solidFill>
                  <a:srgbClr val="000000"/>
                </a:solidFill>
                <a:latin typeface="Arial" panose="020B0604020202020204" pitchFamily="34" charset="0"/>
              </a:rPr>
              <a:t>no tuvo </a:t>
            </a:r>
            <a:r>
              <a:rPr lang="es-ES" sz="1800" dirty="0" smtClean="0">
                <a:solidFill>
                  <a:srgbClr val="000000"/>
                </a:solidFill>
                <a:latin typeface="Arial" panose="020B0604020202020204" pitchFamily="34" charset="0"/>
              </a:rPr>
              <a:t>más reducciones de </a:t>
            </a:r>
            <a:r>
              <a:rPr lang="es-ES" sz="1800" dirty="0">
                <a:solidFill>
                  <a:srgbClr val="000000"/>
                </a:solidFill>
                <a:latin typeface="Arial" panose="020B0604020202020204" pitchFamily="34" charset="0"/>
              </a:rPr>
              <a:t>stock, en diciembre de 2020 tenía 1 madre y en el mes de diciembre de 2021 proyecta tener 4 madres.</a:t>
            </a:r>
          </a:p>
          <a:p>
            <a:pPr marL="0" indent="0" algn="just">
              <a:buNone/>
            </a:pPr>
            <a:r>
              <a:rPr lang="es-ES" sz="1800" dirty="0">
                <a:solidFill>
                  <a:srgbClr val="000000"/>
                </a:solidFill>
                <a:latin typeface="Arial" panose="020B0604020202020204" pitchFamily="34" charset="0"/>
              </a:rPr>
              <a:t>En el mes de enero de 2020 tenía 3 recrías machos, durante el 2020 no tuvo incrementos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no vendió beneficiado, pero si vendió 3 recrías machos en pie en su vivienda donde los cría, el peso promedio del cuy fue de 0.80 kilogramos, el precio de venta por kilogramo fue 30 soles, no tuvo </a:t>
            </a:r>
            <a:r>
              <a:rPr lang="es-ES" sz="1800" dirty="0" smtClean="0">
                <a:solidFill>
                  <a:srgbClr val="000000"/>
                </a:solidFill>
                <a:latin typeface="Arial" panose="020B0604020202020204" pitchFamily="34" charset="0"/>
              </a:rPr>
              <a:t>más </a:t>
            </a:r>
            <a:r>
              <a:rPr lang="es-ES" sz="1800" dirty="0">
                <a:solidFill>
                  <a:srgbClr val="000000"/>
                </a:solidFill>
                <a:latin typeface="Arial" panose="020B0604020202020204" pitchFamily="34" charset="0"/>
              </a:rPr>
              <a:t>reducciones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en diciembre de 2020 tenía 0 recrías machos y en el mes de diciembre de 2021 proyecta tener 3 recrías machos.</a:t>
            </a:r>
          </a:p>
          <a:p>
            <a:pPr marL="0" indent="0" algn="just">
              <a:buNone/>
            </a:pPr>
            <a:r>
              <a:rPr lang="es-ES" sz="1800" dirty="0">
                <a:solidFill>
                  <a:srgbClr val="000000"/>
                </a:solidFill>
                <a:latin typeface="Arial" panose="020B0604020202020204" pitchFamily="34" charset="0"/>
              </a:rPr>
              <a:t>En el mes de enero de 2020 tenía 1 padrillo, durante el 2020 no tuvo incrementos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no vendió beneficiado, ni en pie, consumió en su hogar 1 padrillo, no tuvo </a:t>
            </a:r>
            <a:r>
              <a:rPr lang="es-ES" sz="1800" dirty="0" smtClean="0">
                <a:solidFill>
                  <a:srgbClr val="000000"/>
                </a:solidFill>
                <a:latin typeface="Arial" panose="020B0604020202020204" pitchFamily="34" charset="0"/>
              </a:rPr>
              <a:t>más </a:t>
            </a:r>
            <a:r>
              <a:rPr lang="es-ES" sz="1800" dirty="0">
                <a:solidFill>
                  <a:srgbClr val="000000"/>
                </a:solidFill>
                <a:latin typeface="Arial" panose="020B0604020202020204" pitchFamily="34" charset="0"/>
              </a:rPr>
              <a:t>reducciones </a:t>
            </a:r>
            <a:r>
              <a:rPr lang="es-ES" sz="1800" dirty="0" smtClean="0">
                <a:solidFill>
                  <a:srgbClr val="000000"/>
                </a:solidFill>
                <a:latin typeface="Arial" panose="020B0604020202020204" pitchFamily="34" charset="0"/>
              </a:rPr>
              <a:t>de stock</a:t>
            </a:r>
            <a:r>
              <a:rPr lang="es-ES" sz="1800" dirty="0">
                <a:solidFill>
                  <a:srgbClr val="000000"/>
                </a:solidFill>
                <a:latin typeface="Arial" panose="020B0604020202020204" pitchFamily="34" charset="0"/>
              </a:rPr>
              <a:t>, en diciembre de 2020 tenía 0 padrillos y en el mes de diciembre de 2021 proyecta tener 2 padrillos.</a:t>
            </a:r>
          </a:p>
          <a:p>
            <a:pPr marL="0" indent="0" algn="just">
              <a:buNone/>
            </a:pPr>
            <a:r>
              <a:rPr lang="es-ES" sz="1800" dirty="0">
                <a:solidFill>
                  <a:srgbClr val="000000"/>
                </a:solidFill>
                <a:latin typeface="Arial" panose="020B0604020202020204" pitchFamily="34" charset="0"/>
              </a:rPr>
              <a:t>Al final del diligenciamiento se </a:t>
            </a:r>
            <a:r>
              <a:rPr lang="es-ES" sz="1800" dirty="0" smtClean="0">
                <a:solidFill>
                  <a:srgbClr val="000000"/>
                </a:solidFill>
                <a:latin typeface="Arial" panose="020B0604020202020204" pitchFamily="34" charset="0"/>
              </a:rPr>
              <a:t>totalizan </a:t>
            </a:r>
            <a:r>
              <a:rPr lang="es-ES" sz="1800" dirty="0">
                <a:solidFill>
                  <a:srgbClr val="000000"/>
                </a:solidFill>
                <a:latin typeface="Arial" panose="020B0604020202020204" pitchFamily="34" charset="0"/>
              </a:rPr>
              <a:t>las cantidades de las preguntas 503, 504, 506 y 508.</a:t>
            </a:r>
          </a:p>
          <a:p>
            <a:pPr marL="0" indent="0" algn="just">
              <a:buNone/>
            </a:pPr>
            <a:endParaRPr lang="es-MX" sz="1800" dirty="0"/>
          </a:p>
        </p:txBody>
      </p:sp>
    </p:spTree>
    <p:extLst>
      <p:ext uri="{BB962C8B-B14F-4D97-AF65-F5344CB8AC3E}">
        <p14:creationId xmlns:p14="http://schemas.microsoft.com/office/powerpoint/2010/main" val="1322282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9BDB559-2C19-4852-9216-A4B03D5D4160}"/>
              </a:ext>
            </a:extLst>
          </p:cNvPr>
          <p:cNvSpPr>
            <a:spLocks noGrp="1"/>
          </p:cNvSpPr>
          <p:nvPr>
            <p:ph idx="1"/>
          </p:nvPr>
        </p:nvSpPr>
        <p:spPr>
          <a:xfrm>
            <a:off x="246185" y="339968"/>
            <a:ext cx="11769969" cy="6365632"/>
          </a:xfrm>
        </p:spPr>
        <p:txBody>
          <a:bodyPr>
            <a:normAutofit lnSpcReduction="10000"/>
          </a:bodyPr>
          <a:lstStyle/>
          <a:p>
            <a:pPr marL="0" indent="0">
              <a:buNone/>
            </a:pPr>
            <a:r>
              <a:rPr lang="es-MX" sz="1800" b="1" dirty="0">
                <a:solidFill>
                  <a:srgbClr val="FF0000"/>
                </a:solidFill>
              </a:rPr>
              <a:t>Nota para el editor:</a:t>
            </a:r>
          </a:p>
          <a:p>
            <a:pPr marL="0" indent="0" algn="just">
              <a:buNone/>
            </a:pPr>
            <a:r>
              <a:rPr lang="es-MX" sz="1800" b="1" dirty="0">
                <a:solidFill>
                  <a:srgbClr val="FF0000"/>
                </a:solidFill>
              </a:rPr>
              <a:t>Se adjunta el Excel “Registro pecuario capítulo</a:t>
            </a:r>
            <a:r>
              <a:rPr lang="es-MX" sz="1800" b="1" dirty="0" smtClean="0">
                <a:solidFill>
                  <a:srgbClr val="FF0000"/>
                </a:solidFill>
              </a:rPr>
              <a:t> </a:t>
            </a:r>
            <a:r>
              <a:rPr lang="es-MX" sz="1800" b="1" dirty="0">
                <a:solidFill>
                  <a:srgbClr val="FF0000"/>
                </a:solidFill>
              </a:rPr>
              <a:t>V” con </a:t>
            </a:r>
            <a:r>
              <a:rPr lang="es-MX" sz="1800" b="1" dirty="0" smtClean="0">
                <a:solidFill>
                  <a:srgbClr val="FF0000"/>
                </a:solidFill>
              </a:rPr>
              <a:t>el ejemplo del módulo VD </a:t>
            </a:r>
            <a:r>
              <a:rPr lang="es-MX" sz="1800" b="1" dirty="0">
                <a:solidFill>
                  <a:srgbClr val="FF0000"/>
                </a:solidFill>
              </a:rPr>
              <a:t>en el video debe aparecer el registro de la pregunta 502  de forma vertical, y para cada categoría seleccionada registre de forma horizontal desde la pregunta 503 hasta la pregunta 508. </a:t>
            </a:r>
            <a:endParaRPr lang="es-MX" sz="1800" b="1" dirty="0" smtClean="0">
              <a:solidFill>
                <a:srgbClr val="FF0000"/>
              </a:solidFill>
            </a:endParaRPr>
          </a:p>
          <a:p>
            <a:pPr marL="0" indent="0">
              <a:buNone/>
            </a:pPr>
            <a:endParaRPr lang="es-ES" sz="800" b="1" dirty="0" smtClean="0">
              <a:solidFill>
                <a:srgbClr val="000000"/>
              </a:solidFill>
              <a:effectLst/>
              <a:latin typeface="Arial" panose="020B0604020202020204" pitchFamily="34" charset="0"/>
              <a:ea typeface="Arial" panose="020B0604020202020204" pitchFamily="34" charset="0"/>
            </a:endParaRPr>
          </a:p>
          <a:p>
            <a:pPr marL="0" indent="0">
              <a:buNone/>
            </a:pPr>
            <a:r>
              <a:rPr lang="es-ES" sz="1800" b="1" dirty="0" smtClean="0">
                <a:solidFill>
                  <a:srgbClr val="000000"/>
                </a:solidFill>
                <a:effectLst/>
                <a:latin typeface="Arial" panose="020B0604020202020204" pitchFamily="34" charset="0"/>
                <a:ea typeface="Arial" panose="020B0604020202020204" pitchFamily="34" charset="0"/>
              </a:rPr>
              <a:t>Módulo </a:t>
            </a:r>
            <a:r>
              <a:rPr lang="es-ES" sz="1800" b="1" dirty="0">
                <a:solidFill>
                  <a:srgbClr val="000000"/>
                </a:solidFill>
                <a:effectLst/>
                <a:latin typeface="Arial" panose="020B0604020202020204" pitchFamily="34" charset="0"/>
                <a:ea typeface="Arial" panose="020B0604020202020204" pitchFamily="34" charset="0"/>
              </a:rPr>
              <a:t>V.H. Producción pecuaria: Subproductos</a:t>
            </a:r>
          </a:p>
          <a:p>
            <a:pPr marL="0" indent="0" algn="just">
              <a:buNone/>
            </a:pPr>
            <a:r>
              <a:rPr lang="es-ES" sz="1800" dirty="0">
                <a:solidFill>
                  <a:srgbClr val="000000"/>
                </a:solidFill>
                <a:effectLst/>
                <a:latin typeface="Arial" panose="020B0604020202020204" pitchFamily="34" charset="0"/>
                <a:ea typeface="Arial" panose="020B0604020202020204" pitchFamily="34" charset="0"/>
              </a:rPr>
              <a:t>El productor menciona que entre enero a diciembre de 2020 </a:t>
            </a:r>
            <a:r>
              <a:rPr lang="es-ES" sz="1800" dirty="0" smtClean="0">
                <a:solidFill>
                  <a:srgbClr val="000000"/>
                </a:solidFill>
                <a:effectLst/>
                <a:latin typeface="Arial" panose="020B0604020202020204" pitchFamily="34" charset="0"/>
                <a:ea typeface="Arial" panose="020B0604020202020204" pitchFamily="34" charset="0"/>
              </a:rPr>
              <a:t>sí</a:t>
            </a:r>
            <a:r>
              <a:rPr lang="es-ES" sz="1800" dirty="0" smtClean="0">
                <a:solidFill>
                  <a:srgbClr val="000000"/>
                </a:solidFill>
                <a:latin typeface="Arial" panose="020B0604020202020204" pitchFamily="34" charset="0"/>
                <a:ea typeface="Arial" panose="020B0604020202020204" pitchFamily="34" charset="0"/>
              </a:rPr>
              <a:t> </a:t>
            </a:r>
            <a:r>
              <a:rPr lang="es-ES" sz="1800" dirty="0">
                <a:solidFill>
                  <a:srgbClr val="000000"/>
                </a:solidFill>
                <a:latin typeface="Arial" panose="020B0604020202020204" pitchFamily="34" charset="0"/>
                <a:ea typeface="Arial" panose="020B0604020202020204" pitchFamily="34" charset="0"/>
              </a:rPr>
              <a:t>obtuvo subproductos tales como: leche de vaca y huevos de gallina.</a:t>
            </a:r>
          </a:p>
          <a:p>
            <a:pPr marL="0" indent="0" algn="just">
              <a:buNone/>
            </a:pPr>
            <a:r>
              <a:rPr lang="es-ES" sz="1800" dirty="0">
                <a:solidFill>
                  <a:srgbClr val="000000"/>
                </a:solidFill>
                <a:effectLst/>
                <a:latin typeface="Arial" panose="020B0604020202020204" pitchFamily="34" charset="0"/>
                <a:ea typeface="Arial" panose="020B0604020202020204" pitchFamily="34" charset="0"/>
              </a:rPr>
              <a:t>En relación a</a:t>
            </a:r>
            <a:r>
              <a:rPr lang="es-ES" sz="1800" dirty="0">
                <a:solidFill>
                  <a:srgbClr val="000000"/>
                </a:solidFill>
                <a:latin typeface="Arial" panose="020B0604020202020204" pitchFamily="34" charset="0"/>
                <a:ea typeface="Arial" panose="020B0604020202020204" pitchFamily="34" charset="0"/>
              </a:rPr>
              <a:t>l subproducto leche de vaca declara que obtuvo 1350 </a:t>
            </a:r>
            <a:r>
              <a:rPr lang="es-ES" sz="1800" dirty="0">
                <a:solidFill>
                  <a:srgbClr val="000000"/>
                </a:solidFill>
                <a:latin typeface="Arial" panose="020B0604020202020204" pitchFamily="34" charset="0"/>
              </a:rPr>
              <a:t>litros </a:t>
            </a:r>
            <a:r>
              <a:rPr lang="es-MX" sz="1800" dirty="0">
                <a:solidFill>
                  <a:srgbClr val="000000"/>
                </a:solidFill>
                <a:latin typeface="Arial" panose="020B0604020202020204" pitchFamily="34" charset="0"/>
              </a:rPr>
              <a:t>(Seleccionar unidad de medida de la tabla), que fue producida por 1 vaca (15 litros diarios durante 2 meses y durante los 3 meses siguientes 5 litros </a:t>
            </a:r>
            <a:r>
              <a:rPr lang="es-MX" sz="1800" dirty="0" smtClean="0">
                <a:solidFill>
                  <a:srgbClr val="000000"/>
                </a:solidFill>
                <a:latin typeface="Arial" panose="020B0604020202020204" pitchFamily="34" charset="0"/>
              </a:rPr>
              <a:t>diarios). </a:t>
            </a:r>
            <a:r>
              <a:rPr lang="es-MX" sz="1800" b="1" dirty="0">
                <a:solidFill>
                  <a:srgbClr val="FF0000"/>
                </a:solidFill>
              </a:rPr>
              <a:t>Nota para el editor: </a:t>
            </a:r>
            <a:r>
              <a:rPr lang="es-MX" sz="1800" b="1" dirty="0" smtClean="0">
                <a:solidFill>
                  <a:srgbClr val="FF0000"/>
                </a:solidFill>
              </a:rPr>
              <a:t>Se debe de mencionar que los datos para obtener la producción total deben ser registrados en observaciones del </a:t>
            </a:r>
            <a:r>
              <a:rPr lang="es-MX" sz="1800" b="1" dirty="0" smtClean="0">
                <a:solidFill>
                  <a:srgbClr val="FF0000"/>
                </a:solidFill>
              </a:rPr>
              <a:t>cuestionario</a:t>
            </a:r>
            <a:r>
              <a:rPr lang="es-MX" sz="1800" dirty="0" smtClean="0">
                <a:solidFill>
                  <a:srgbClr val="000000"/>
                </a:solidFill>
                <a:latin typeface="Arial" panose="020B0604020202020204" pitchFamily="34" charset="0"/>
              </a:rPr>
              <a:t>. </a:t>
            </a:r>
            <a:r>
              <a:rPr lang="es-MX" sz="1800" dirty="0">
                <a:solidFill>
                  <a:srgbClr val="000000"/>
                </a:solidFill>
                <a:latin typeface="Arial" panose="020B0604020202020204" pitchFamily="34" charset="0"/>
              </a:rPr>
              <a:t>De la producción total de leche vendió 1000 litros a razón de 2 soles el litro, consumió en su hogar 130 litros y destinó 200 litros para la elaboración de queso. Y regaló el resto de la producción (20 litros).</a:t>
            </a:r>
          </a:p>
          <a:p>
            <a:pPr marL="0" indent="0" algn="just">
              <a:buNone/>
            </a:pPr>
            <a:r>
              <a:rPr lang="es-ES" sz="1800" dirty="0">
                <a:solidFill>
                  <a:srgbClr val="000000"/>
                </a:solidFill>
                <a:latin typeface="Arial" panose="020B0604020202020204" pitchFamily="34" charset="0"/>
              </a:rPr>
              <a:t>Con respecto al subproducto huevo de gallina declara que durante el año 2020 obtuvo </a:t>
            </a:r>
            <a:r>
              <a:rPr lang="es-ES" sz="1800" dirty="0">
                <a:solidFill>
                  <a:srgbClr val="000000"/>
                </a:solidFill>
                <a:latin typeface="Arial" panose="020B0604020202020204" pitchFamily="34" charset="0"/>
                <a:ea typeface="Arial" panose="020B0604020202020204" pitchFamily="34" charset="0"/>
              </a:rPr>
              <a:t>1000 unidades </a:t>
            </a:r>
            <a:r>
              <a:rPr lang="es-MX" sz="1800" dirty="0">
                <a:solidFill>
                  <a:srgbClr val="000000"/>
                </a:solidFill>
                <a:latin typeface="Arial" panose="020B0604020202020204" pitchFamily="34" charset="0"/>
              </a:rPr>
              <a:t>(Seleccionar unidad de medida de la tabla), que fue producida por 5 gallinas </a:t>
            </a:r>
            <a:r>
              <a:rPr lang="es-MX" sz="1800" dirty="0" smtClean="0">
                <a:solidFill>
                  <a:srgbClr val="000000"/>
                </a:solidFill>
                <a:latin typeface="Arial" panose="020B0604020202020204" pitchFamily="34" charset="0"/>
              </a:rPr>
              <a:t>(a razón de 200 huevos </a:t>
            </a:r>
            <a:r>
              <a:rPr lang="es-MX" sz="1800" dirty="0">
                <a:solidFill>
                  <a:srgbClr val="000000"/>
                </a:solidFill>
                <a:latin typeface="Arial" panose="020B0604020202020204" pitchFamily="34" charset="0"/>
              </a:rPr>
              <a:t>por </a:t>
            </a:r>
            <a:r>
              <a:rPr lang="es-MX" sz="1800" dirty="0" smtClean="0">
                <a:solidFill>
                  <a:srgbClr val="000000"/>
                </a:solidFill>
                <a:latin typeface="Arial" panose="020B0604020202020204" pitchFamily="34" charset="0"/>
              </a:rPr>
              <a:t>gallina). </a:t>
            </a:r>
            <a:r>
              <a:rPr lang="es-MX" sz="1800" b="1" dirty="0">
                <a:solidFill>
                  <a:srgbClr val="FF0000"/>
                </a:solidFill>
              </a:rPr>
              <a:t>Nota para el editor: Se debe de mencionar que </a:t>
            </a:r>
            <a:r>
              <a:rPr lang="es-MX" sz="1800" b="1" dirty="0" smtClean="0">
                <a:solidFill>
                  <a:srgbClr val="FF0000"/>
                </a:solidFill>
              </a:rPr>
              <a:t>los </a:t>
            </a:r>
            <a:r>
              <a:rPr lang="es-MX" sz="1800" b="1" dirty="0">
                <a:solidFill>
                  <a:srgbClr val="FF0000"/>
                </a:solidFill>
              </a:rPr>
              <a:t>datos </a:t>
            </a:r>
            <a:r>
              <a:rPr lang="es-MX" sz="1800" b="1" dirty="0" smtClean="0">
                <a:solidFill>
                  <a:srgbClr val="FF0000"/>
                </a:solidFill>
              </a:rPr>
              <a:t>para </a:t>
            </a:r>
            <a:r>
              <a:rPr lang="es-MX" sz="1800" b="1" dirty="0">
                <a:solidFill>
                  <a:srgbClr val="FF0000"/>
                </a:solidFill>
              </a:rPr>
              <a:t>obtener la producción total </a:t>
            </a:r>
            <a:r>
              <a:rPr lang="es-MX" sz="1800" b="1" dirty="0" smtClean="0">
                <a:solidFill>
                  <a:srgbClr val="FF0000"/>
                </a:solidFill>
              </a:rPr>
              <a:t>deben </a:t>
            </a:r>
            <a:r>
              <a:rPr lang="es-MX" sz="1800" b="1" dirty="0">
                <a:solidFill>
                  <a:srgbClr val="FF0000"/>
                </a:solidFill>
              </a:rPr>
              <a:t>ser </a:t>
            </a:r>
            <a:r>
              <a:rPr lang="es-MX" sz="1800" b="1" dirty="0" smtClean="0">
                <a:solidFill>
                  <a:srgbClr val="FF0000"/>
                </a:solidFill>
              </a:rPr>
              <a:t>registrados </a:t>
            </a:r>
            <a:r>
              <a:rPr lang="es-MX" sz="1800" b="1" dirty="0">
                <a:solidFill>
                  <a:srgbClr val="FF0000"/>
                </a:solidFill>
              </a:rPr>
              <a:t>en observaciones del </a:t>
            </a:r>
            <a:r>
              <a:rPr lang="es-MX" sz="1800" b="1" dirty="0" smtClean="0">
                <a:solidFill>
                  <a:srgbClr val="FF0000"/>
                </a:solidFill>
              </a:rPr>
              <a:t>cuestionario.</a:t>
            </a:r>
            <a:r>
              <a:rPr lang="es-MX" sz="1800" dirty="0" smtClean="0"/>
              <a:t> El</a:t>
            </a:r>
            <a:r>
              <a:rPr lang="es-MX" sz="1800" dirty="0" smtClean="0">
                <a:solidFill>
                  <a:srgbClr val="000000"/>
                </a:solidFill>
                <a:latin typeface="Arial" panose="020B0604020202020204" pitchFamily="34" charset="0"/>
              </a:rPr>
              <a:t> </a:t>
            </a:r>
            <a:r>
              <a:rPr lang="es-MX" sz="1800" dirty="0">
                <a:solidFill>
                  <a:srgbClr val="000000"/>
                </a:solidFill>
                <a:latin typeface="Arial" panose="020B0604020202020204" pitchFamily="34" charset="0"/>
              </a:rPr>
              <a:t>peso promedio del huevo igual a 60 </a:t>
            </a:r>
            <a:r>
              <a:rPr lang="es-MX" sz="1800" dirty="0" smtClean="0">
                <a:solidFill>
                  <a:srgbClr val="000000"/>
                </a:solidFill>
                <a:latin typeface="Arial" panose="020B0604020202020204" pitchFamily="34" charset="0"/>
              </a:rPr>
              <a:t>gramos. De </a:t>
            </a:r>
            <a:r>
              <a:rPr lang="es-MX" sz="1800" dirty="0">
                <a:solidFill>
                  <a:srgbClr val="000000"/>
                </a:solidFill>
                <a:latin typeface="Arial" panose="020B0604020202020204" pitchFamily="34" charset="0"/>
              </a:rPr>
              <a:t>la producción total de huevos vendió 850 unidades a razón de </a:t>
            </a:r>
            <a:r>
              <a:rPr lang="es-MX" sz="1800" dirty="0" smtClean="0">
                <a:solidFill>
                  <a:srgbClr val="000000"/>
                </a:solidFill>
                <a:latin typeface="Arial" panose="020B0604020202020204" pitchFamily="34" charset="0"/>
              </a:rPr>
              <a:t>7.00 </a:t>
            </a:r>
            <a:r>
              <a:rPr lang="es-MX" sz="1800" dirty="0">
                <a:solidFill>
                  <a:srgbClr val="000000"/>
                </a:solidFill>
                <a:latin typeface="Arial" panose="020B0604020202020204" pitchFamily="34" charset="0"/>
              </a:rPr>
              <a:t>soles </a:t>
            </a:r>
            <a:r>
              <a:rPr lang="es-MX" sz="1800" dirty="0" smtClean="0">
                <a:solidFill>
                  <a:srgbClr val="000000"/>
                </a:solidFill>
                <a:latin typeface="Arial" panose="020B0604020202020204" pitchFamily="34" charset="0"/>
              </a:rPr>
              <a:t>el kilo y </a:t>
            </a:r>
            <a:r>
              <a:rPr lang="es-MX" sz="1800" dirty="0">
                <a:solidFill>
                  <a:srgbClr val="000000"/>
                </a:solidFill>
                <a:latin typeface="Arial" panose="020B0604020202020204" pitchFamily="34" charset="0"/>
              </a:rPr>
              <a:t>consumió en su hogar 120 unidades. Regaló a un familiar el resto de la producción (30 unidades).</a:t>
            </a:r>
          </a:p>
          <a:p>
            <a:pPr marL="0" indent="0">
              <a:buNone/>
            </a:pPr>
            <a:r>
              <a:rPr lang="es-MX" sz="1800" b="1" dirty="0">
                <a:solidFill>
                  <a:srgbClr val="FF0000"/>
                </a:solidFill>
              </a:rPr>
              <a:t>Nota para el editor:</a:t>
            </a:r>
          </a:p>
          <a:p>
            <a:pPr marL="0" indent="0" algn="just">
              <a:buNone/>
            </a:pPr>
            <a:r>
              <a:rPr lang="es-MX" sz="1800" b="1" dirty="0">
                <a:solidFill>
                  <a:srgbClr val="FF0000"/>
                </a:solidFill>
              </a:rPr>
              <a:t>Se adjunta el Excel “Registro pecuario </a:t>
            </a:r>
            <a:r>
              <a:rPr lang="es-MX" sz="1800" b="1" dirty="0" smtClean="0">
                <a:solidFill>
                  <a:srgbClr val="FF0000"/>
                </a:solidFill>
              </a:rPr>
              <a:t>capítulo </a:t>
            </a:r>
            <a:r>
              <a:rPr lang="es-MX" sz="1800" b="1" dirty="0">
                <a:solidFill>
                  <a:srgbClr val="FF0000"/>
                </a:solidFill>
              </a:rPr>
              <a:t>V</a:t>
            </a:r>
            <a:r>
              <a:rPr lang="es-MX" sz="1800" b="1" dirty="0" smtClean="0">
                <a:solidFill>
                  <a:srgbClr val="FF0000"/>
                </a:solidFill>
              </a:rPr>
              <a:t>”. </a:t>
            </a:r>
            <a:r>
              <a:rPr lang="es-MX" sz="1800" b="1" dirty="0">
                <a:solidFill>
                  <a:srgbClr val="FF0000"/>
                </a:solidFill>
              </a:rPr>
              <a:t>Para el módulo VH en el video debe aparecer el registro de la pregunta 524  de forma vertical, y para cada subproducto seleccionado registre de forma horizontal desde la pregunta 525 hasta la pregunta </a:t>
            </a:r>
            <a:r>
              <a:rPr lang="es-MX" sz="1800" b="1" dirty="0" smtClean="0">
                <a:solidFill>
                  <a:srgbClr val="FF0000"/>
                </a:solidFill>
              </a:rPr>
              <a:t>529, según corresponda.</a:t>
            </a:r>
            <a:endParaRPr lang="es-ES" sz="1800" dirty="0">
              <a:solidFill>
                <a:srgbClr val="000000"/>
              </a:solidFill>
              <a:latin typeface="Arial" panose="020B0604020202020204" pitchFamily="34" charset="0"/>
            </a:endParaRPr>
          </a:p>
          <a:p>
            <a:pPr marL="0" indent="0" algn="just">
              <a:buNone/>
            </a:pPr>
            <a:endParaRPr lang="es-ES" sz="1800" dirty="0">
              <a:solidFill>
                <a:srgbClr val="000000"/>
              </a:solidFill>
              <a:latin typeface="Arial" panose="020B0604020202020204" pitchFamily="34" charset="0"/>
            </a:endParaRPr>
          </a:p>
          <a:p>
            <a:pPr marL="0" indent="0" algn="just">
              <a:buNone/>
            </a:pPr>
            <a:endParaRPr lang="es-ES"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68303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056693FF-9C3C-4CC2-A730-68BF40DA9CF2}"/>
              </a:ext>
            </a:extLst>
          </p:cNvPr>
          <p:cNvSpPr>
            <a:spLocks noGrp="1"/>
          </p:cNvSpPr>
          <p:nvPr>
            <p:ph idx="1"/>
          </p:nvPr>
        </p:nvSpPr>
        <p:spPr>
          <a:xfrm>
            <a:off x="268752" y="385590"/>
            <a:ext cx="11085048" cy="5168119"/>
          </a:xfrm>
        </p:spPr>
        <p:txBody>
          <a:bodyPr/>
          <a:lstStyle/>
          <a:p>
            <a:pPr marL="0" indent="0" algn="just">
              <a:buNone/>
            </a:pPr>
            <a:r>
              <a:rPr lang="es-ES" sz="1800" b="1" dirty="0">
                <a:solidFill>
                  <a:srgbClr val="000000"/>
                </a:solidFill>
                <a:effectLst/>
                <a:latin typeface="Arial" panose="020B0604020202020204" pitchFamily="34" charset="0"/>
                <a:ea typeface="Arial" panose="020B0604020202020204" pitchFamily="34" charset="0"/>
              </a:rPr>
              <a:t>En el capítulo V también se investigan los siguientes módulos</a:t>
            </a:r>
            <a:r>
              <a:rPr lang="es-MX" sz="1800" b="1" dirty="0">
                <a:solidFill>
                  <a:srgbClr val="000000"/>
                </a:solidFill>
                <a:effectLst/>
                <a:latin typeface="Arial" panose="020B0604020202020204" pitchFamily="34" charset="0"/>
                <a:ea typeface="Arial" panose="020B0604020202020204" pitchFamily="34" charset="0"/>
              </a:rPr>
              <a:t>:</a:t>
            </a:r>
          </a:p>
          <a:p>
            <a:pPr marL="0" indent="0" algn="just">
              <a:buNone/>
            </a:pPr>
            <a:endParaRPr lang="es-ES" sz="1800" b="1" dirty="0">
              <a:solidFill>
                <a:srgbClr val="000000"/>
              </a:solidFill>
              <a:effectLst/>
              <a:latin typeface="Arial" panose="020B0604020202020204" pitchFamily="34" charset="0"/>
              <a:ea typeface="Arial" panose="020B0604020202020204" pitchFamily="34" charset="0"/>
            </a:endParaRPr>
          </a:p>
          <a:p>
            <a:pPr marL="0" indent="0" algn="just">
              <a:buNone/>
            </a:pPr>
            <a:r>
              <a:rPr lang="es-ES" sz="1800" b="1" dirty="0">
                <a:solidFill>
                  <a:srgbClr val="000000"/>
                </a:solidFill>
                <a:effectLst/>
                <a:latin typeface="Arial" panose="020B0604020202020204" pitchFamily="34" charset="0"/>
                <a:ea typeface="Arial" panose="020B0604020202020204" pitchFamily="34" charset="0"/>
              </a:rPr>
              <a:t>Módulo V.I. Buenas prácticas pecuarias</a:t>
            </a:r>
          </a:p>
          <a:p>
            <a:pPr marL="0" indent="0" algn="just">
              <a:buNone/>
            </a:pPr>
            <a:endParaRPr lang="es-ES" sz="1800" dirty="0">
              <a:solidFill>
                <a:srgbClr val="000000"/>
              </a:solidFill>
              <a:effectLst/>
              <a:latin typeface="Arial" panose="020B0604020202020204" pitchFamily="34" charset="0"/>
              <a:ea typeface="Arial" panose="020B0604020202020204" pitchFamily="34" charset="0"/>
            </a:endParaRPr>
          </a:p>
          <a:p>
            <a:pPr marL="0" indent="0" algn="just">
              <a:buNone/>
            </a:pPr>
            <a:endParaRPr lang="es-ES" sz="1800" dirty="0">
              <a:solidFill>
                <a:srgbClr val="000000"/>
              </a:solidFill>
              <a:latin typeface="Arial" panose="020B0604020202020204" pitchFamily="34" charset="0"/>
              <a:ea typeface="Arial" panose="020B0604020202020204" pitchFamily="34" charset="0"/>
            </a:endParaRPr>
          </a:p>
          <a:p>
            <a:pPr marL="0" indent="0" algn="just">
              <a:buNone/>
            </a:pPr>
            <a:endParaRPr lang="es-ES" sz="1800" dirty="0">
              <a:solidFill>
                <a:srgbClr val="000000"/>
              </a:solidFill>
              <a:effectLst/>
              <a:latin typeface="Arial" panose="020B0604020202020204" pitchFamily="34" charset="0"/>
              <a:ea typeface="Arial" panose="020B0604020202020204" pitchFamily="34" charset="0"/>
            </a:endParaRPr>
          </a:p>
          <a:p>
            <a:pPr marL="0" indent="0" algn="just">
              <a:buNone/>
            </a:pPr>
            <a:endParaRPr lang="es-ES" sz="1800" dirty="0">
              <a:solidFill>
                <a:srgbClr val="000000"/>
              </a:solidFill>
              <a:latin typeface="Arial" panose="020B0604020202020204" pitchFamily="34" charset="0"/>
              <a:ea typeface="Arial" panose="020B0604020202020204" pitchFamily="34" charset="0"/>
            </a:endParaRPr>
          </a:p>
          <a:p>
            <a:pPr marL="0" indent="0" algn="just">
              <a:buNone/>
            </a:pPr>
            <a:endParaRPr lang="es-ES" sz="1800" dirty="0">
              <a:solidFill>
                <a:srgbClr val="000000"/>
              </a:solidFill>
              <a:effectLst/>
              <a:latin typeface="Arial" panose="020B0604020202020204" pitchFamily="34" charset="0"/>
              <a:ea typeface="Arial" panose="020B0604020202020204" pitchFamily="34" charset="0"/>
            </a:endParaRPr>
          </a:p>
          <a:p>
            <a:pPr marL="0" indent="0" algn="just">
              <a:buNone/>
            </a:pPr>
            <a:endParaRPr lang="es-ES" sz="1800" dirty="0">
              <a:solidFill>
                <a:srgbClr val="000000"/>
              </a:solidFill>
              <a:latin typeface="Arial" panose="020B0604020202020204" pitchFamily="34" charset="0"/>
              <a:ea typeface="Arial" panose="020B0604020202020204" pitchFamily="34" charset="0"/>
            </a:endParaRPr>
          </a:p>
          <a:p>
            <a:pPr marL="0" indent="0" algn="just">
              <a:buNone/>
            </a:pPr>
            <a:endParaRPr lang="es-ES" sz="1800" dirty="0">
              <a:solidFill>
                <a:srgbClr val="000000"/>
              </a:solidFill>
              <a:effectLst/>
              <a:latin typeface="Arial" panose="020B0604020202020204" pitchFamily="34" charset="0"/>
              <a:ea typeface="Arial" panose="020B0604020202020204" pitchFamily="34" charset="0"/>
            </a:endParaRPr>
          </a:p>
          <a:p>
            <a:pPr marL="0" indent="0" algn="just">
              <a:buNone/>
            </a:pPr>
            <a:endParaRPr lang="es-ES" sz="1800" dirty="0">
              <a:solidFill>
                <a:srgbClr val="000000"/>
              </a:solidFill>
              <a:latin typeface="Arial" panose="020B0604020202020204" pitchFamily="34" charset="0"/>
              <a:ea typeface="Arial" panose="020B0604020202020204" pitchFamily="34" charset="0"/>
            </a:endParaRPr>
          </a:p>
          <a:p>
            <a:pPr marL="0" indent="0" algn="just">
              <a:buNone/>
            </a:pPr>
            <a:r>
              <a:rPr lang="es-ES" sz="1800" dirty="0">
                <a:solidFill>
                  <a:srgbClr val="000000"/>
                </a:solidFill>
                <a:effectLst/>
                <a:latin typeface="Arial" panose="020B0604020202020204" pitchFamily="34" charset="0"/>
                <a:ea typeface="Arial" panose="020B0604020202020204" pitchFamily="34" charset="0"/>
              </a:rPr>
              <a:t>	</a:t>
            </a:r>
            <a:endParaRPr lang="es-MX" dirty="0"/>
          </a:p>
        </p:txBody>
      </p:sp>
      <p:pic>
        <p:nvPicPr>
          <p:cNvPr id="1026" name="Picture 2" descr="Vacas suplementadas - Infortambo Chile">
            <a:extLst>
              <a:ext uri="{FF2B5EF4-FFF2-40B4-BE49-F238E27FC236}">
                <a16:creationId xmlns:a16="http://schemas.microsoft.com/office/drawing/2014/main" xmlns="" id="{890BFBD2-A8FF-4560-A4A8-1D81F4FD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44" y="1559404"/>
            <a:ext cx="5219961" cy="3236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UNO: MINISTERIO DE AGRICULTURA LANZA CAMPAÑA DE SIEMBRA DE PASTOS Y  FORRAJES 2019-2020 – RCR Peru">
            <a:extLst>
              <a:ext uri="{FF2B5EF4-FFF2-40B4-BE49-F238E27FC236}">
                <a16:creationId xmlns:a16="http://schemas.microsoft.com/office/drawing/2014/main" xmlns="" id="{6482F613-8831-4463-B6B5-6BF963C1C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56642"/>
            <a:ext cx="4809050" cy="32363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xmlns="" id="{1F931608-EFD1-4FFC-9F5F-F81570DF28F2}"/>
              </a:ext>
            </a:extLst>
          </p:cNvPr>
          <p:cNvSpPr txBox="1"/>
          <p:nvPr/>
        </p:nvSpPr>
        <p:spPr>
          <a:xfrm>
            <a:off x="7623672" y="4831500"/>
            <a:ext cx="3216925" cy="36933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Henificación</a:t>
            </a:r>
          </a:p>
        </p:txBody>
      </p:sp>
      <p:sp>
        <p:nvSpPr>
          <p:cNvPr id="9" name="CuadroTexto 8">
            <a:extLst>
              <a:ext uri="{FF2B5EF4-FFF2-40B4-BE49-F238E27FC236}">
                <a16:creationId xmlns:a16="http://schemas.microsoft.com/office/drawing/2014/main" xmlns="" id="{7E6F2F92-41EF-47EE-9C2B-093FF4DF8999}"/>
              </a:ext>
            </a:extLst>
          </p:cNvPr>
          <p:cNvSpPr txBox="1"/>
          <p:nvPr/>
        </p:nvSpPr>
        <p:spPr>
          <a:xfrm>
            <a:off x="1878319" y="4927124"/>
            <a:ext cx="3216925" cy="36933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Alimento balanceado</a:t>
            </a:r>
          </a:p>
        </p:txBody>
      </p:sp>
    </p:spTree>
    <p:extLst>
      <p:ext uri="{BB962C8B-B14F-4D97-AF65-F5344CB8AC3E}">
        <p14:creationId xmlns:p14="http://schemas.microsoft.com/office/powerpoint/2010/main" val="40834745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5EA9F612-B186-4813-B518-C79B708A8D46}"/>
              </a:ext>
            </a:extLst>
          </p:cNvPr>
          <p:cNvSpPr>
            <a:spLocks noGrp="1"/>
          </p:cNvSpPr>
          <p:nvPr>
            <p:ph idx="1"/>
          </p:nvPr>
        </p:nvSpPr>
        <p:spPr>
          <a:xfrm>
            <a:off x="254000" y="358545"/>
            <a:ext cx="11798300" cy="5464041"/>
          </a:xfrm>
        </p:spPr>
        <p:txBody>
          <a:bodyPr>
            <a:normAutofit/>
          </a:bodyPr>
          <a:lstStyle/>
          <a:p>
            <a:endParaRPr lang="es-ES" sz="1800" b="1" dirty="0">
              <a:solidFill>
                <a:srgbClr val="000000"/>
              </a:solidFill>
              <a:effectLst/>
              <a:latin typeface="Arial" panose="020B0604020202020204" pitchFamily="34" charset="0"/>
              <a:ea typeface="Calibri" panose="020F0502020204030204" pitchFamily="34" charset="0"/>
            </a:endParaRPr>
          </a:p>
          <a:p>
            <a:pPr marL="0" lvl="0" indent="0" algn="just">
              <a:lnSpc>
                <a:spcPct val="110000"/>
              </a:lnSpc>
              <a:spcAft>
                <a:spcPts val="0"/>
              </a:spcAft>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I.  CLASE DE PARCELA SEGÚN LAS ACTIVIDADES </a:t>
            </a:r>
            <a:r>
              <a:rPr lang="es-ES" sz="1800" b="1"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REALIZADAS</a:t>
            </a:r>
          </a:p>
          <a:p>
            <a:pPr marL="0" lvl="0" indent="0" algn="just">
              <a:lnSpc>
                <a:spcPct val="110000"/>
              </a:lnSpc>
              <a:spcAft>
                <a:spcPts val="0"/>
              </a:spcAft>
              <a:buNone/>
            </a:pPr>
            <a:endParaRPr lang="es-ES" sz="1000" b="1"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lgn="just">
              <a:lnSpc>
                <a:spcPct val="110000"/>
              </a:lnSpc>
              <a:spcAft>
                <a:spcPts val="0"/>
              </a:spcAft>
              <a:buNone/>
            </a:pPr>
            <a:r>
              <a:rPr lang="es-ES" sz="1800" b="1" dirty="0" smtClean="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a:t>
            </a: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Permite conocer si la parcela se dedica a la actividad agraria o actividad distinta a la </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agraria.</a:t>
            </a:r>
          </a:p>
          <a:p>
            <a:pPr marL="0" lvl="0" indent="0" algn="just">
              <a:lnSpc>
                <a:spcPct val="110000"/>
              </a:lnSpc>
              <a:spcAft>
                <a:spcPts val="0"/>
              </a:spcAft>
              <a:buNone/>
            </a:pPr>
            <a:endParaRPr lang="es-ES" sz="10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lvl="0" indent="0" algn="just">
              <a:lnSpc>
                <a:spcPct val="110000"/>
              </a:lnSpc>
              <a:spcAft>
                <a:spcPts val="0"/>
              </a:spcAft>
              <a:buNone/>
            </a:pPr>
            <a:r>
              <a:rPr lang="es-ES" sz="1800" b="1" dirty="0" smtClean="0">
                <a:solidFill>
                  <a:srgbClr val="000000"/>
                </a:solidFill>
                <a:latin typeface="Arial" pitchFamily="34" charset="0"/>
                <a:ea typeface="Calibri" panose="020F0502020204030204" pitchFamily="34" charset="0"/>
                <a:cs typeface="Arial" pitchFamily="34" charset="0"/>
              </a:rPr>
              <a:t>Periodo </a:t>
            </a:r>
            <a:r>
              <a:rPr lang="es-ES" sz="1800" b="1" dirty="0">
                <a:solidFill>
                  <a:srgbClr val="000000"/>
                </a:solidFill>
                <a:latin typeface="Arial" panose="020B0604020202020204" pitchFamily="34" charset="0"/>
                <a:ea typeface="Calibri" panose="020F0502020204030204" pitchFamily="34" charset="0"/>
                <a:cs typeface="Arial" pitchFamily="34" charset="0"/>
              </a:rPr>
              <a:t>de </a:t>
            </a:r>
            <a:r>
              <a:rPr lang="es-ES" sz="1800" b="1" dirty="0" smtClean="0">
                <a:solidFill>
                  <a:srgbClr val="000000"/>
                </a:solidFill>
                <a:latin typeface="Arial" panose="020B0604020202020204" pitchFamily="34" charset="0"/>
                <a:ea typeface="Calibri" panose="020F0502020204030204" pitchFamily="34" charset="0"/>
                <a:cs typeface="Arial" pitchFamily="34" charset="0"/>
              </a:rPr>
              <a:t>referencia: </a:t>
            </a:r>
            <a:r>
              <a:rPr lang="es-ES" sz="1800" dirty="0">
                <a:latin typeface="Arial" pitchFamily="34" charset="0"/>
                <a:cs typeface="Arial" pitchFamily="34" charset="0"/>
              </a:rPr>
              <a:t>Enero 2020 al día de la entrevista.</a:t>
            </a:r>
            <a:endParaRPr lang="es-ES" sz="1800" b="1" dirty="0">
              <a:solidFill>
                <a:srgbClr val="000000"/>
              </a:solidFill>
              <a:latin typeface="Arial" panose="020B0604020202020204" pitchFamily="34" charset="0"/>
              <a:ea typeface="Calibri" panose="020F0502020204030204" pitchFamily="34" charset="0"/>
              <a:cs typeface="Arial" pitchFamily="34" charset="0"/>
            </a:endParaRPr>
          </a:p>
          <a:p>
            <a:pPr marL="363538" indent="0" algn="just">
              <a:lnSpc>
                <a:spcPct val="110000"/>
              </a:lnSpc>
              <a:buNone/>
            </a:pPr>
            <a:endParaRPr lang="es-E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lnSpc>
                <a:spcPct val="110000"/>
              </a:lnSpc>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0000"/>
              </a:lnSpc>
              <a:buFont typeface="Symbol" panose="05050102010706020507" pitchFamily="18" charset="2"/>
              <a:buChar char=""/>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0"/>
              </a:spcAft>
              <a:buFont typeface="Symbol" panose="05050102010706020507" pitchFamily="18" charset="2"/>
              <a:buChar char=""/>
            </a:pPr>
            <a:endPar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lgn="just">
              <a:lnSpc>
                <a:spcPct val="110000"/>
              </a:lnSpc>
              <a:spcAft>
                <a:spcPts val="0"/>
              </a:spcAf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xmlns="" id="{522B2FD8-FEEA-4A70-AE2F-D68D5C510FC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8453" y="4084745"/>
            <a:ext cx="1887855" cy="1350338"/>
          </a:xfrm>
          <a:prstGeom prst="rect">
            <a:avLst/>
          </a:prstGeom>
          <a:noFill/>
          <a:ln>
            <a:noFill/>
          </a:ln>
        </p:spPr>
      </p:pic>
      <p:pic>
        <p:nvPicPr>
          <p:cNvPr id="11" name="Imagen 10" descr="Imagen relacionada">
            <a:extLst>
              <a:ext uri="{FF2B5EF4-FFF2-40B4-BE49-F238E27FC236}">
                <a16:creationId xmlns:a16="http://schemas.microsoft.com/office/drawing/2014/main" xmlns="" id="{E81DECD3-0D74-4930-9151-61E74147C35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2745" y="3926151"/>
            <a:ext cx="1597598" cy="1608750"/>
          </a:xfrm>
          <a:prstGeom prst="rect">
            <a:avLst/>
          </a:prstGeom>
          <a:noFill/>
          <a:ln>
            <a:noFill/>
          </a:ln>
        </p:spPr>
      </p:pic>
      <p:pic>
        <p:nvPicPr>
          <p:cNvPr id="13" name="Imagen 12" descr="16_elaboracion_de_artesanias_1">
            <a:extLst>
              <a:ext uri="{FF2B5EF4-FFF2-40B4-BE49-F238E27FC236}">
                <a16:creationId xmlns:a16="http://schemas.microsoft.com/office/drawing/2014/main" xmlns="" id="{F6B670D2-EA17-4338-B9D9-E6632542D004}"/>
              </a:ext>
            </a:extLst>
          </p:cNvPr>
          <p:cNvPicPr/>
          <p:nvPr/>
        </p:nvPicPr>
        <p:blipFill>
          <a:blip r:embed="rId4">
            <a:extLst>
              <a:ext uri="{28A0092B-C50C-407E-A947-70E740481C1C}">
                <a14:useLocalDpi xmlns:a14="http://schemas.microsoft.com/office/drawing/2010/main" val="0"/>
              </a:ext>
            </a:extLst>
          </a:blip>
          <a:srcRect l="12344" t="1262" r="8643" b="3291"/>
          <a:stretch>
            <a:fillRect/>
          </a:stretch>
        </p:blipFill>
        <p:spPr bwMode="auto">
          <a:xfrm>
            <a:off x="7603018" y="3740020"/>
            <a:ext cx="1691999" cy="1598833"/>
          </a:xfrm>
          <a:prstGeom prst="rect">
            <a:avLst/>
          </a:prstGeom>
          <a:noFill/>
          <a:ln w="12700" algn="in">
            <a:solidFill>
              <a:srgbClr val="009642"/>
            </a:solidFill>
            <a:miter lim="800000"/>
            <a:headEnd/>
            <a:tailEnd/>
          </a:ln>
        </p:spPr>
      </p:pic>
      <p:sp>
        <p:nvSpPr>
          <p:cNvPr id="14" name="CuadroTexto 13">
            <a:extLst>
              <a:ext uri="{FF2B5EF4-FFF2-40B4-BE49-F238E27FC236}">
                <a16:creationId xmlns:a16="http://schemas.microsoft.com/office/drawing/2014/main" xmlns="" id="{AC106DA1-5ECB-4C4A-A40E-95BE1BE78D3C}"/>
              </a:ext>
            </a:extLst>
          </p:cNvPr>
          <p:cNvSpPr txBox="1"/>
          <p:nvPr/>
        </p:nvSpPr>
        <p:spPr>
          <a:xfrm>
            <a:off x="2797712" y="2748649"/>
            <a:ext cx="3194891" cy="369332"/>
          </a:xfrm>
          <a:prstGeom prst="rect">
            <a:avLst/>
          </a:prstGeom>
          <a:noFill/>
        </p:spPr>
        <p:txBody>
          <a:bodyPr wrap="square" rtlCol="0">
            <a:spAutoFit/>
          </a:bodyPr>
          <a:lstStyle/>
          <a:p>
            <a:r>
              <a:rPr lang="es-MX" dirty="0"/>
              <a:t>ACTIVIDADES AGRARIAS</a:t>
            </a:r>
          </a:p>
        </p:txBody>
      </p:sp>
      <p:sp>
        <p:nvSpPr>
          <p:cNvPr id="15" name="CuadroTexto 14">
            <a:extLst>
              <a:ext uri="{FF2B5EF4-FFF2-40B4-BE49-F238E27FC236}">
                <a16:creationId xmlns:a16="http://schemas.microsoft.com/office/drawing/2014/main" xmlns="" id="{4F3987E0-D670-4C75-8004-FA0FA1DB5D84}"/>
              </a:ext>
            </a:extLst>
          </p:cNvPr>
          <p:cNvSpPr txBox="1"/>
          <p:nvPr/>
        </p:nvSpPr>
        <p:spPr>
          <a:xfrm>
            <a:off x="7553899" y="2748649"/>
            <a:ext cx="3194891" cy="369332"/>
          </a:xfrm>
          <a:prstGeom prst="rect">
            <a:avLst/>
          </a:prstGeom>
          <a:noFill/>
        </p:spPr>
        <p:txBody>
          <a:bodyPr wrap="square" rtlCol="0">
            <a:spAutoFit/>
          </a:bodyPr>
          <a:lstStyle/>
          <a:p>
            <a:r>
              <a:rPr lang="es-MX" dirty="0"/>
              <a:t>ACTIVIDADES NO AGRARIAS</a:t>
            </a:r>
          </a:p>
        </p:txBody>
      </p:sp>
      <p:sp>
        <p:nvSpPr>
          <p:cNvPr id="16" name="Cerrar llave 15">
            <a:extLst>
              <a:ext uri="{FF2B5EF4-FFF2-40B4-BE49-F238E27FC236}">
                <a16:creationId xmlns:a16="http://schemas.microsoft.com/office/drawing/2014/main" xmlns="" id="{B57A99FE-97C5-4F7E-BC07-FFB6B5E7AC3A}"/>
              </a:ext>
            </a:extLst>
          </p:cNvPr>
          <p:cNvSpPr/>
          <p:nvPr/>
        </p:nvSpPr>
        <p:spPr>
          <a:xfrm rot="16200000">
            <a:off x="3438905" y="323254"/>
            <a:ext cx="503491" cy="636774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dirty="0"/>
          </a:p>
        </p:txBody>
      </p:sp>
      <p:pic>
        <p:nvPicPr>
          <p:cNvPr id="17" name="Imagen 16">
            <a:extLst>
              <a:ext uri="{FF2B5EF4-FFF2-40B4-BE49-F238E27FC236}">
                <a16:creationId xmlns:a16="http://schemas.microsoft.com/office/drawing/2014/main" xmlns="" id="{197AF460-F952-4446-8642-7D36916B9C8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865" y="4131264"/>
            <a:ext cx="2572385" cy="1257300"/>
          </a:xfrm>
          <a:prstGeom prst="rect">
            <a:avLst/>
          </a:prstGeom>
          <a:noFill/>
          <a:ln>
            <a:noFill/>
          </a:ln>
        </p:spPr>
      </p:pic>
      <p:sp>
        <p:nvSpPr>
          <p:cNvPr id="18" name="Cerrar llave 17">
            <a:extLst>
              <a:ext uri="{FF2B5EF4-FFF2-40B4-BE49-F238E27FC236}">
                <a16:creationId xmlns:a16="http://schemas.microsoft.com/office/drawing/2014/main" xmlns="" id="{6100653D-4502-4268-B26A-71B7C00876EC}"/>
              </a:ext>
            </a:extLst>
          </p:cNvPr>
          <p:cNvSpPr/>
          <p:nvPr/>
        </p:nvSpPr>
        <p:spPr>
          <a:xfrm rot="16200000">
            <a:off x="9369886" y="1195151"/>
            <a:ext cx="503491" cy="458624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dirty="0"/>
          </a:p>
        </p:txBody>
      </p:sp>
      <p:pic>
        <p:nvPicPr>
          <p:cNvPr id="20" name="Imagen 19">
            <a:extLst>
              <a:ext uri="{FF2B5EF4-FFF2-40B4-BE49-F238E27FC236}">
                <a16:creationId xmlns:a16="http://schemas.microsoft.com/office/drawing/2014/main" xmlns="" id="{52A94CB0-96DD-4F13-B33D-39EC43B6C7F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617343" y="3740019"/>
            <a:ext cx="2154187" cy="1648544"/>
          </a:xfrm>
          <a:prstGeom prst="rect">
            <a:avLst/>
          </a:prstGeom>
          <a:noFill/>
          <a:ln>
            <a:noFill/>
          </a:ln>
        </p:spPr>
      </p:pic>
    </p:spTree>
    <p:extLst>
      <p:ext uri="{BB962C8B-B14F-4D97-AF65-F5344CB8AC3E}">
        <p14:creationId xmlns:p14="http://schemas.microsoft.com/office/powerpoint/2010/main" val="149474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37E00BB2-B6C4-43C9-AD0D-6260C4FFCA2E}"/>
              </a:ext>
            </a:extLst>
          </p:cNvPr>
          <p:cNvSpPr txBox="1"/>
          <p:nvPr/>
        </p:nvSpPr>
        <p:spPr>
          <a:xfrm>
            <a:off x="1167789" y="409272"/>
            <a:ext cx="3536414" cy="646331"/>
          </a:xfrm>
          <a:prstGeom prst="rect">
            <a:avLst/>
          </a:prstGeom>
          <a:noFill/>
        </p:spPr>
        <p:txBody>
          <a:bodyPr wrap="square" rtlCol="0">
            <a:spAutoFit/>
          </a:bodyPr>
          <a:lstStyle/>
          <a:p>
            <a:r>
              <a:rPr lang="es-ES" sz="1800" b="1" dirty="0">
                <a:solidFill>
                  <a:srgbClr val="000000"/>
                </a:solidFill>
                <a:effectLst/>
                <a:latin typeface="Arial" panose="020B0604020202020204" pitchFamily="34" charset="0"/>
                <a:ea typeface="Arial" panose="020B0604020202020204" pitchFamily="34" charset="0"/>
              </a:rPr>
              <a:t>Módulo V.J. Manejo sanitario</a:t>
            </a:r>
          </a:p>
          <a:p>
            <a:endParaRPr lang="es-MX" dirty="0"/>
          </a:p>
        </p:txBody>
      </p:sp>
      <p:pic>
        <p:nvPicPr>
          <p:cNvPr id="2050" name="Picture 2" descr="Gallina Castellana Negra: Enfermedad De Newcastle Gallinas">
            <a:extLst>
              <a:ext uri="{FF2B5EF4-FFF2-40B4-BE49-F238E27FC236}">
                <a16:creationId xmlns:a16="http://schemas.microsoft.com/office/drawing/2014/main" xmlns="" id="{01DB3DE9-6FE3-4A56-A8F1-CE8289AEEB5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40"/>
          <a:stretch/>
        </p:blipFill>
        <p:spPr bwMode="auto">
          <a:xfrm>
            <a:off x="1413595" y="1055603"/>
            <a:ext cx="2431293" cy="172851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xmlns="" id="{912A2311-BD61-42B5-ADE8-55971589A85D}"/>
              </a:ext>
            </a:extLst>
          </p:cNvPr>
          <p:cNvSpPr txBox="1"/>
          <p:nvPr/>
        </p:nvSpPr>
        <p:spPr>
          <a:xfrm>
            <a:off x="1311006" y="2998045"/>
            <a:ext cx="2677099" cy="369332"/>
          </a:xfrm>
          <a:prstGeom prst="rect">
            <a:avLst/>
          </a:prstGeom>
          <a:noFill/>
        </p:spPr>
        <p:txBody>
          <a:bodyPr wrap="square" rtlCol="0">
            <a:spAutoFit/>
          </a:bodyPr>
          <a:lstStyle/>
          <a:p>
            <a:r>
              <a:rPr lang="es-MX" dirty="0"/>
              <a:t>Enfermedad de Newcastle</a:t>
            </a:r>
          </a:p>
        </p:txBody>
      </p:sp>
      <p:pic>
        <p:nvPicPr>
          <p:cNvPr id="2052" name="Picture 4" descr="Que es la Fiebre Aftosa">
            <a:extLst>
              <a:ext uri="{FF2B5EF4-FFF2-40B4-BE49-F238E27FC236}">
                <a16:creationId xmlns:a16="http://schemas.microsoft.com/office/drawing/2014/main" xmlns="" id="{DB1AEDB0-FCC6-4CC0-9FC8-5A839608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776" y="954467"/>
            <a:ext cx="2979266" cy="200547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xmlns="" id="{76769927-2D0C-46AD-BA85-648CB78814D1}"/>
              </a:ext>
            </a:extLst>
          </p:cNvPr>
          <p:cNvSpPr txBox="1"/>
          <p:nvPr/>
        </p:nvSpPr>
        <p:spPr>
          <a:xfrm>
            <a:off x="5078776" y="3039738"/>
            <a:ext cx="2979265" cy="369332"/>
          </a:xfrm>
          <a:prstGeom prst="rect">
            <a:avLst/>
          </a:prstGeom>
          <a:noFill/>
        </p:spPr>
        <p:txBody>
          <a:bodyPr wrap="square" rtlCol="0">
            <a:spAutoFit/>
          </a:bodyPr>
          <a:lstStyle/>
          <a:p>
            <a:r>
              <a:rPr lang="es-MX" dirty="0"/>
              <a:t>Enfermedad de fiebre aftosa</a:t>
            </a:r>
          </a:p>
        </p:txBody>
      </p:sp>
      <p:pic>
        <p:nvPicPr>
          <p:cNvPr id="2054" name="Picture 6" descr="Agricultura dispone 2 millones de vacunas contra peste porcina clásica -  Petcuaria">
            <a:extLst>
              <a:ext uri="{FF2B5EF4-FFF2-40B4-BE49-F238E27FC236}">
                <a16:creationId xmlns:a16="http://schemas.microsoft.com/office/drawing/2014/main" xmlns="" id="{6A871AFB-74FE-43FE-A6D7-FF774C1406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2615" y="992567"/>
            <a:ext cx="3213691" cy="1687188"/>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xmlns="" id="{416207DA-57F2-4574-8CD3-7D890B9E6C25}"/>
              </a:ext>
            </a:extLst>
          </p:cNvPr>
          <p:cNvSpPr txBox="1"/>
          <p:nvPr/>
        </p:nvSpPr>
        <p:spPr>
          <a:xfrm>
            <a:off x="8321197" y="3106757"/>
            <a:ext cx="3665155" cy="369332"/>
          </a:xfrm>
          <a:prstGeom prst="rect">
            <a:avLst/>
          </a:prstGeom>
          <a:noFill/>
        </p:spPr>
        <p:txBody>
          <a:bodyPr wrap="square" rtlCol="0">
            <a:spAutoFit/>
          </a:bodyPr>
          <a:lstStyle/>
          <a:p>
            <a:r>
              <a:rPr lang="es-MX" dirty="0"/>
              <a:t>Vacuna contra peste porcina clásica</a:t>
            </a:r>
          </a:p>
        </p:txBody>
      </p:sp>
      <p:pic>
        <p:nvPicPr>
          <p:cNvPr id="2058" name="Picture 10" descr="🐷 Sarna Porcina 🐷">
            <a:extLst>
              <a:ext uri="{FF2B5EF4-FFF2-40B4-BE49-F238E27FC236}">
                <a16:creationId xmlns:a16="http://schemas.microsoft.com/office/drawing/2014/main" xmlns="" id="{7F289666-1160-406E-8C84-DC2D157EB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493" y="3720866"/>
            <a:ext cx="2616664" cy="216528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xmlns="" id="{43F1C5AA-907D-42DF-8911-D83CC82E1285}"/>
              </a:ext>
            </a:extLst>
          </p:cNvPr>
          <p:cNvSpPr txBox="1"/>
          <p:nvPr/>
        </p:nvSpPr>
        <p:spPr>
          <a:xfrm>
            <a:off x="6647876" y="6079396"/>
            <a:ext cx="1876999" cy="369332"/>
          </a:xfrm>
          <a:prstGeom prst="rect">
            <a:avLst/>
          </a:prstGeom>
          <a:noFill/>
        </p:spPr>
        <p:txBody>
          <a:bodyPr wrap="square" rtlCol="0">
            <a:spAutoFit/>
          </a:bodyPr>
          <a:lstStyle/>
          <a:p>
            <a:r>
              <a:rPr lang="es-MX" dirty="0"/>
              <a:t>Sarna en porcinos</a:t>
            </a:r>
          </a:p>
        </p:txBody>
      </p:sp>
      <p:sp>
        <p:nvSpPr>
          <p:cNvPr id="21" name="CuadroTexto 20">
            <a:extLst>
              <a:ext uri="{FF2B5EF4-FFF2-40B4-BE49-F238E27FC236}">
                <a16:creationId xmlns:a16="http://schemas.microsoft.com/office/drawing/2014/main" xmlns="" id="{C0A8B916-E910-4E98-A663-9B612BC1C806}"/>
              </a:ext>
            </a:extLst>
          </p:cNvPr>
          <p:cNvSpPr txBox="1"/>
          <p:nvPr/>
        </p:nvSpPr>
        <p:spPr>
          <a:xfrm>
            <a:off x="2370566" y="6125108"/>
            <a:ext cx="2888983" cy="369332"/>
          </a:xfrm>
          <a:prstGeom prst="rect">
            <a:avLst/>
          </a:prstGeom>
          <a:noFill/>
        </p:spPr>
        <p:txBody>
          <a:bodyPr wrap="square" rtlCol="0">
            <a:spAutoFit/>
          </a:bodyPr>
          <a:lstStyle/>
          <a:p>
            <a:r>
              <a:rPr lang="es-MX" dirty="0"/>
              <a:t>Desparasitación en vacunos</a:t>
            </a:r>
          </a:p>
        </p:txBody>
      </p:sp>
      <p:pic>
        <p:nvPicPr>
          <p:cNvPr id="2066" name="Picture 18" descr="Distrito Cusqueño Realiza Desparasitación de Ganado Vacuno – Perulactea">
            <a:extLst>
              <a:ext uri="{FF2B5EF4-FFF2-40B4-BE49-F238E27FC236}">
                <a16:creationId xmlns:a16="http://schemas.microsoft.com/office/drawing/2014/main" xmlns="" id="{2442E403-EEF1-42EC-94C6-A3D9551D27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771" y="3916447"/>
            <a:ext cx="2998778"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94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1F114703-C5A2-45E9-AE35-36601C2B2580}"/>
              </a:ext>
            </a:extLst>
          </p:cNvPr>
          <p:cNvSpPr txBox="1"/>
          <p:nvPr/>
        </p:nvSpPr>
        <p:spPr>
          <a:xfrm>
            <a:off x="876298" y="208938"/>
            <a:ext cx="5042511" cy="646331"/>
          </a:xfrm>
          <a:prstGeom prst="rect">
            <a:avLst/>
          </a:prstGeom>
          <a:noFill/>
        </p:spPr>
        <p:txBody>
          <a:bodyPr wrap="square" rtlCol="0">
            <a:spAutoFit/>
          </a:bodyPr>
          <a:lstStyle/>
          <a:p>
            <a:r>
              <a:rPr lang="es-ES" sz="1800" b="1" dirty="0">
                <a:solidFill>
                  <a:srgbClr val="000000"/>
                </a:solidFill>
                <a:effectLst/>
                <a:latin typeface="Arial" panose="020B0604020202020204" pitchFamily="34" charset="0"/>
                <a:ea typeface="Arial" panose="020B0604020202020204" pitchFamily="34" charset="0"/>
              </a:rPr>
              <a:t>Módulo V.K. Mejoramiento genético</a:t>
            </a:r>
            <a:endParaRPr lang="es-MX" sz="1800" b="1" dirty="0">
              <a:solidFill>
                <a:srgbClr val="000000"/>
              </a:solidFill>
              <a:effectLst/>
              <a:latin typeface="Arial" panose="020B0604020202020204" pitchFamily="34" charset="0"/>
              <a:ea typeface="Arial" panose="020B0604020202020204" pitchFamily="34" charset="0"/>
            </a:endParaRPr>
          </a:p>
          <a:p>
            <a:endParaRPr lang="es-MX" dirty="0"/>
          </a:p>
        </p:txBody>
      </p:sp>
      <p:pic>
        <p:nvPicPr>
          <p:cNvPr id="3074" name="Picture 2" descr="En Loja se realiza mejoramiento genético en bovinos mediante inseminación  artificial – Ministerio de Agricultura y Ganadería">
            <a:extLst>
              <a:ext uri="{FF2B5EF4-FFF2-40B4-BE49-F238E27FC236}">
                <a16:creationId xmlns:a16="http://schemas.microsoft.com/office/drawing/2014/main" xmlns="" id="{89480B62-D78D-4B25-9ACE-309E741D81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774" y="865635"/>
            <a:ext cx="3537927" cy="253463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xmlns="" id="{2C408733-44D1-48B7-87B5-CCEE20498578}"/>
              </a:ext>
            </a:extLst>
          </p:cNvPr>
          <p:cNvSpPr txBox="1"/>
          <p:nvPr/>
        </p:nvSpPr>
        <p:spPr>
          <a:xfrm>
            <a:off x="1095374" y="3429000"/>
            <a:ext cx="3400425" cy="369332"/>
          </a:xfrm>
          <a:prstGeom prst="rect">
            <a:avLst/>
          </a:prstGeom>
          <a:noFill/>
        </p:spPr>
        <p:txBody>
          <a:bodyPr wrap="square" rtlCol="0">
            <a:spAutoFit/>
          </a:bodyPr>
          <a:lstStyle/>
          <a:p>
            <a:r>
              <a:rPr lang="es-MX" dirty="0"/>
              <a:t>Inseminación artificial en vacunos</a:t>
            </a:r>
          </a:p>
        </p:txBody>
      </p:sp>
      <p:pic>
        <p:nvPicPr>
          <p:cNvPr id="3078" name="Picture 6" descr="Cooperativa ganadera Sais Tupac Amaru celebra 47 años de fundación |  EDICION | CORREO">
            <a:extLst>
              <a:ext uri="{FF2B5EF4-FFF2-40B4-BE49-F238E27FC236}">
                <a16:creationId xmlns:a16="http://schemas.microsoft.com/office/drawing/2014/main" xmlns="" id="{1D1D1BA9-FEB7-467C-B80A-E07AE3BADE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9587" y="714448"/>
            <a:ext cx="3720795" cy="279059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xmlns="" id="{0B7ED129-0A7C-4668-91FE-9B1F614D3D66}"/>
              </a:ext>
            </a:extLst>
          </p:cNvPr>
          <p:cNvSpPr txBox="1"/>
          <p:nvPr/>
        </p:nvSpPr>
        <p:spPr>
          <a:xfrm>
            <a:off x="6572249" y="3492141"/>
            <a:ext cx="3895726" cy="369332"/>
          </a:xfrm>
          <a:prstGeom prst="rect">
            <a:avLst/>
          </a:prstGeom>
          <a:noFill/>
        </p:spPr>
        <p:txBody>
          <a:bodyPr wrap="square" rtlCol="0">
            <a:spAutoFit/>
          </a:bodyPr>
          <a:lstStyle/>
          <a:p>
            <a:r>
              <a:rPr lang="es-MX" dirty="0"/>
              <a:t>Reproductor macho ovino de raza Junín</a:t>
            </a:r>
          </a:p>
        </p:txBody>
      </p:sp>
    </p:spTree>
    <p:extLst>
      <p:ext uri="{BB962C8B-B14F-4D97-AF65-F5344CB8AC3E}">
        <p14:creationId xmlns:p14="http://schemas.microsoft.com/office/powerpoint/2010/main" val="4194351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98DAE05-ED00-4E3E-AF7A-636DFF63E40D}"/>
              </a:ext>
            </a:extLst>
          </p:cNvPr>
          <p:cNvSpPr>
            <a:spLocks noGrp="1"/>
          </p:cNvSpPr>
          <p:nvPr>
            <p:ph idx="1"/>
          </p:nvPr>
        </p:nvSpPr>
        <p:spPr>
          <a:xfrm>
            <a:off x="838200" y="137160"/>
            <a:ext cx="10515600" cy="6598920"/>
          </a:xfrm>
        </p:spPr>
        <p:txBody>
          <a:bodyPr/>
          <a:lstStyle/>
          <a:p>
            <a:pPr marL="0" indent="0">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VI.  INOCUIDAD (PARA TODO PRODUCTOR/A AGRARIO/A) DESDE ENERO DE 2020 </a:t>
            </a:r>
            <a:b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HASTA EL DÍA DE LA ENTREVISTA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s-ES" sz="1800" b="1" dirty="0">
                <a:solidFill>
                  <a:srgbClr val="000000"/>
                </a:solidFill>
                <a:effectLst/>
                <a:latin typeface="Arial" panose="020B0604020202020204" pitchFamily="34" charset="0"/>
                <a:ea typeface="Arial" panose="020B0604020202020204" pitchFamily="34" charset="0"/>
                <a:cs typeface="Arial" panose="020B0604020202020204" pitchFamily="34" charset="0"/>
              </a:rPr>
              <a:t>OBJETIVO: </a:t>
            </a:r>
            <a:r>
              <a:rPr lang="es-E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Determinar el número de productores/as agrarios/as que tienen conocimiento de los problemas de contaminación que pueden afectar a los alimentos de origen agrícola y/o pecuario que él produce, por mal uso de insumos y/o productos; así como también las acciones que realizan para disminuir tales problemas y que posibiliten la inocuidad de estos alimentos. </a:t>
            </a:r>
            <a:endParaRPr lang="es-MX" sz="18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r>
              <a:rPr lang="es-E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Asimismo, determinar el número de productores/as que tiene conocimiento de la institución encargada de vigilar la inocuidad de los alimentos que producen</a:t>
            </a:r>
            <a:r>
              <a:rPr lang="es-ES" sz="18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a:t>
            </a:r>
          </a:p>
          <a:p>
            <a:pPr marL="0" indent="0" algn="just">
              <a:lnSpc>
                <a:spcPct val="107000"/>
              </a:lnSpc>
              <a:spcAft>
                <a:spcPts val="800"/>
              </a:spcAft>
              <a:buNone/>
            </a:pPr>
            <a:r>
              <a:rPr lang="es-ES" sz="1800" b="1"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Periodo de referencia: </a:t>
            </a:r>
            <a:r>
              <a:rPr lang="es-ES" sz="1800" dirty="0">
                <a:latin typeface="Arial" pitchFamily="34" charset="0"/>
                <a:cs typeface="Arial" pitchFamily="34" charset="0"/>
              </a:rPr>
              <a:t>Enero de 2020 hasta el día de la </a:t>
            </a:r>
            <a:r>
              <a:rPr lang="es-ES" sz="1800" dirty="0" smtClean="0">
                <a:latin typeface="Arial" pitchFamily="34" charset="0"/>
                <a:cs typeface="Arial" pitchFamily="34" charset="0"/>
              </a:rPr>
              <a:t>entrevista.</a:t>
            </a:r>
            <a:endParaRPr lang="es-ES" sz="18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indent="0" algn="just">
              <a:lnSpc>
                <a:spcPct val="107000"/>
              </a:lnSpc>
              <a:spcAft>
                <a:spcPts val="800"/>
              </a:spcAft>
              <a:buNone/>
            </a:pPr>
            <a:endParaRPr lang="es-MX"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s-MX" dirty="0"/>
          </a:p>
        </p:txBody>
      </p:sp>
      <p:pic>
        <p:nvPicPr>
          <p:cNvPr id="4" name="Imagen 3">
            <a:extLst>
              <a:ext uri="{FF2B5EF4-FFF2-40B4-BE49-F238E27FC236}">
                <a16:creationId xmlns:a16="http://schemas.microsoft.com/office/drawing/2014/main" xmlns="" id="{F1479E1A-ECBB-4518-BFDF-17DACFA8E936}"/>
              </a:ext>
            </a:extLst>
          </p:cNvPr>
          <p:cNvPicPr>
            <a:picLocks noChangeAspect="1"/>
          </p:cNvPicPr>
          <p:nvPr/>
        </p:nvPicPr>
        <p:blipFill rotWithShape="1">
          <a:blip r:embed="rId2"/>
          <a:srcRect l="24844" t="34552" r="25000" b="29722"/>
          <a:stretch/>
        </p:blipFill>
        <p:spPr>
          <a:xfrm>
            <a:off x="2266951" y="3429000"/>
            <a:ext cx="7669529" cy="3124199"/>
          </a:xfrm>
          <a:prstGeom prst="rect">
            <a:avLst/>
          </a:prstGeom>
        </p:spPr>
      </p:pic>
    </p:spTree>
    <p:extLst>
      <p:ext uri="{BB962C8B-B14F-4D97-AF65-F5344CB8AC3E}">
        <p14:creationId xmlns:p14="http://schemas.microsoft.com/office/powerpoint/2010/main" val="2420172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9720FFB0-C655-4FED-8DE5-39BE2EBF0BBA}"/>
              </a:ext>
            </a:extLst>
          </p:cNvPr>
          <p:cNvSpPr>
            <a:spLocks noGrp="1"/>
          </p:cNvSpPr>
          <p:nvPr>
            <p:ph idx="1"/>
          </p:nvPr>
        </p:nvSpPr>
        <p:spPr>
          <a:xfrm>
            <a:off x="259842" y="335280"/>
            <a:ext cx="11684508" cy="6202680"/>
          </a:xfrm>
        </p:spPr>
        <p:txBody>
          <a:bodyPr/>
          <a:lstStyle/>
          <a:p>
            <a:pPr marL="0" indent="0">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VII.  SERVICIOS DE EXTENSIÓN AGRARIA REQUERIDOS</a:t>
            </a:r>
          </a:p>
          <a:p>
            <a:pPr marL="0" indent="0">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Determinar el número de productores/as y parcelas que han recibido algún servicio de extensión agraria, a través de actividades o mecanismos como asociatividad y servicios </a:t>
            </a:r>
            <a:r>
              <a:rPr lang="es-ES" sz="1800" dirty="0" smtClean="0">
                <a:solidFill>
                  <a:srgbClr val="000000"/>
                </a:solidFill>
                <a:effectLst/>
                <a:latin typeface="Arial" panose="020B0604020202020204" pitchFamily="34" charset="0"/>
                <a:ea typeface="Arial" panose="020B0604020202020204" pitchFamily="34" charset="0"/>
                <a:cs typeface="Times New Roman" panose="02020603050405020304" pitchFamily="18" charset="0"/>
              </a:rPr>
              <a:t>financieros</a:t>
            </a:r>
            <a:r>
              <a:rPr lang="es-ES" sz="1800" dirty="0" smtClean="0">
                <a:solidFill>
                  <a:srgbClr val="000000"/>
                </a:solidFill>
                <a:latin typeface="Arial" panose="020B0604020202020204" pitchFamily="34" charset="0"/>
                <a:ea typeface="Arial" panose="020B0604020202020204" pitchFamily="34" charset="0"/>
                <a:cs typeface="Times New Roman" panose="02020603050405020304" pitchFamily="18" charset="0"/>
              </a:rPr>
              <a:t>.</a:t>
            </a:r>
          </a:p>
          <a:p>
            <a:pPr marL="0" indent="0">
              <a:buNone/>
            </a:pPr>
            <a:endParaRPr lang="es-ES" sz="500" b="1" dirty="0" smtClean="0">
              <a:solidFill>
                <a:srgbClr val="000000"/>
              </a:solidFill>
              <a:latin typeface="Arial" panose="020B0604020202020204" pitchFamily="34" charset="0"/>
              <a:ea typeface="Arial" panose="020B0604020202020204" pitchFamily="34" charset="0"/>
              <a:cs typeface="Arial" panose="020B0604020202020204" pitchFamily="34" charset="0"/>
            </a:endParaRPr>
          </a:p>
          <a:p>
            <a:pPr marL="0" indent="0">
              <a:buNone/>
            </a:pPr>
            <a:r>
              <a:rPr lang="es-ES" sz="1800" b="1" dirty="0" smtClean="0">
                <a:solidFill>
                  <a:srgbClr val="000000"/>
                </a:solidFill>
                <a:latin typeface="Arial" panose="020B0604020202020204" pitchFamily="34" charset="0"/>
                <a:ea typeface="Arial" panose="020B0604020202020204" pitchFamily="34" charset="0"/>
                <a:cs typeface="Arial" panose="020B0604020202020204" pitchFamily="34" charset="0"/>
              </a:rPr>
              <a:t>Periodo </a:t>
            </a:r>
            <a:r>
              <a:rPr lang="es-ES" sz="1800" b="1" dirty="0">
                <a:solidFill>
                  <a:srgbClr val="000000"/>
                </a:solidFill>
                <a:latin typeface="Arial" panose="020B0604020202020204" pitchFamily="34" charset="0"/>
                <a:ea typeface="Arial" panose="020B0604020202020204" pitchFamily="34" charset="0"/>
                <a:cs typeface="Arial" panose="020B0604020202020204" pitchFamily="34" charset="0"/>
              </a:rPr>
              <a:t>de referencia: </a:t>
            </a:r>
            <a:r>
              <a:rPr lang="es-ES" sz="1800" dirty="0">
                <a:latin typeface="Arial" pitchFamily="34" charset="0"/>
                <a:cs typeface="Arial" pitchFamily="34" charset="0"/>
              </a:rPr>
              <a:t>Enero de 2020 hasta el día de la entrevista</a:t>
            </a:r>
            <a:r>
              <a:rPr lang="es-ES" sz="1800" dirty="0" smtClean="0">
                <a:latin typeface="Arial" pitchFamily="34" charset="0"/>
                <a:cs typeface="Arial" pitchFamily="34" charset="0"/>
              </a:rPr>
              <a:t>.</a:t>
            </a:r>
          </a:p>
          <a:p>
            <a:pPr marL="0" indent="0">
              <a:buNone/>
            </a:pPr>
            <a:endParaRPr lang="es-ES" sz="500" dirty="0">
              <a:solidFill>
                <a:srgbClr val="000000"/>
              </a:solidFill>
              <a:latin typeface="Arial" pitchFamily="34" charset="0"/>
              <a:ea typeface="Arial" panose="020B0604020202020204" pitchFamily="34" charset="0"/>
              <a:cs typeface="Arial" pitchFamily="34" charset="0"/>
            </a:endParaRPr>
          </a:p>
          <a:p>
            <a:pPr marL="0" indent="0">
              <a:buNone/>
            </a:pPr>
            <a:r>
              <a:rPr lang="es-ES" sz="1800" dirty="0" smtClean="0">
                <a:solidFill>
                  <a:srgbClr val="000000"/>
                </a:solidFill>
                <a:latin typeface="Arial" panose="020B0604020202020204" pitchFamily="34" charset="0"/>
                <a:ea typeface="Arial" panose="020B0604020202020204" pitchFamily="34" charset="0"/>
                <a:cs typeface="Times New Roman" panose="02020603050405020304" pitchFamily="18" charset="0"/>
              </a:rPr>
              <a:t>El capítulo VII consta </a:t>
            </a:r>
            <a:r>
              <a:rPr lang="es-ES" sz="1800" dirty="0">
                <a:solidFill>
                  <a:srgbClr val="000000"/>
                </a:solidFill>
                <a:latin typeface="Arial" panose="020B0604020202020204" pitchFamily="34" charset="0"/>
                <a:ea typeface="Arial" panose="020B0604020202020204" pitchFamily="34" charset="0"/>
                <a:cs typeface="Times New Roman" panose="02020603050405020304" pitchFamily="18" charset="0"/>
              </a:rPr>
              <a:t>de 2 módulos</a:t>
            </a:r>
            <a:endParaRPr lang="es-ES" sz="1800" dirty="0">
              <a:solidFill>
                <a:srgbClr val="000000"/>
              </a:solidFill>
              <a:latin typeface="Arial" panose="020B0604020202020204" pitchFamily="34" charset="0"/>
              <a:ea typeface="Arial" panose="020B0604020202020204" pitchFamily="34" charset="0"/>
              <a:cs typeface="Arial" panose="020B0604020202020204" pitchFamily="34" charset="0"/>
            </a:endParaRPr>
          </a:p>
          <a:p>
            <a:pPr marL="0" indent="0">
              <a:buNone/>
            </a:pPr>
            <a:endParaRPr lang="es-MX"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ES" sz="1800" b="1" dirty="0" smtClean="0">
                <a:solidFill>
                  <a:srgbClr val="000000"/>
                </a:solidFill>
                <a:effectLst/>
                <a:latin typeface="Arial" panose="020B0604020202020204" pitchFamily="34" charset="0"/>
                <a:ea typeface="Arial" panose="020B0604020202020204" pitchFamily="34" charset="0"/>
              </a:rPr>
              <a:t>Módulo </a:t>
            </a:r>
            <a:r>
              <a:rPr lang="es-ES" sz="1800" b="1" dirty="0">
                <a:solidFill>
                  <a:srgbClr val="000000"/>
                </a:solidFill>
                <a:effectLst/>
                <a:latin typeface="Arial" panose="020B0604020202020204" pitchFamily="34" charset="0"/>
                <a:ea typeface="Arial" panose="020B0604020202020204" pitchFamily="34" charset="0"/>
              </a:rPr>
              <a:t>VII.C. Asociatividad</a:t>
            </a:r>
          </a:p>
          <a:p>
            <a:pPr marL="0" indent="0">
              <a:buNone/>
            </a:pPr>
            <a:endParaRPr lang="es-MX" b="1" dirty="0"/>
          </a:p>
        </p:txBody>
      </p:sp>
      <p:pic>
        <p:nvPicPr>
          <p:cNvPr id="4098" name="Picture 2" descr="Asociación de productores de cacao de Huánuco anuncia negocios con compañía  Winter¿s - Noticias - DEVIDA">
            <a:extLst>
              <a:ext uri="{FF2B5EF4-FFF2-40B4-BE49-F238E27FC236}">
                <a16:creationId xmlns:a16="http://schemas.microsoft.com/office/drawing/2014/main" xmlns="" id="{789ABCAC-AB29-454A-B635-AD664FF00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069" y="3421380"/>
            <a:ext cx="4782961" cy="28780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uestrocafe">
            <a:extLst>
              <a:ext uri="{FF2B5EF4-FFF2-40B4-BE49-F238E27FC236}">
                <a16:creationId xmlns:a16="http://schemas.microsoft.com/office/drawing/2014/main" xmlns="" id="{265297E2-17EB-4482-B0BC-0D2EBE4F9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067" y="3421380"/>
            <a:ext cx="4333932" cy="287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9616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91C4EC0A-AC44-47A9-8A12-07B146494054}"/>
              </a:ext>
            </a:extLst>
          </p:cNvPr>
          <p:cNvSpPr>
            <a:spLocks noGrp="1"/>
          </p:cNvSpPr>
          <p:nvPr>
            <p:ph idx="1"/>
          </p:nvPr>
        </p:nvSpPr>
        <p:spPr>
          <a:xfrm>
            <a:off x="352425" y="266700"/>
            <a:ext cx="11487149" cy="5910263"/>
          </a:xfrm>
        </p:spPr>
        <p:txBody>
          <a:bodyPr/>
          <a:lstStyle/>
          <a:p>
            <a:pPr marL="0" indent="0">
              <a:buNone/>
            </a:pPr>
            <a:r>
              <a:rPr lang="es-ES" sz="1800" b="1" dirty="0">
                <a:solidFill>
                  <a:srgbClr val="000000"/>
                </a:solidFill>
                <a:effectLst/>
                <a:latin typeface="Arial" panose="020B0604020202020204" pitchFamily="34" charset="0"/>
                <a:ea typeface="Arial" panose="020B0604020202020204" pitchFamily="34" charset="0"/>
              </a:rPr>
              <a:t>Módulo VII.E. Servicios financieros</a:t>
            </a:r>
          </a:p>
          <a:p>
            <a:pPr marL="0" indent="0">
              <a:buNone/>
            </a:pPr>
            <a:endParaRPr lang="es-ES" sz="1800" b="1" dirty="0">
              <a:solidFill>
                <a:srgbClr val="000000"/>
              </a:solidFill>
              <a:effectLst/>
              <a:latin typeface="Arial" panose="020B0604020202020204" pitchFamily="34" charset="0"/>
              <a:ea typeface="Arial" panose="020B0604020202020204" pitchFamily="34" charset="0"/>
            </a:endParaRPr>
          </a:p>
          <a:p>
            <a:pPr marL="0" indent="0">
              <a:buNone/>
            </a:pPr>
            <a:endParaRPr lang="es-MX" b="1" dirty="0"/>
          </a:p>
        </p:txBody>
      </p:sp>
      <p:pic>
        <p:nvPicPr>
          <p:cNvPr id="5122" name="Picture 2" descr="Noticias de Agrobanco: hoy lunes 09 de agosto | La República">
            <a:extLst>
              <a:ext uri="{FF2B5EF4-FFF2-40B4-BE49-F238E27FC236}">
                <a16:creationId xmlns:a16="http://schemas.microsoft.com/office/drawing/2014/main" xmlns="" id="{3F54F206-0991-49F4-90D3-036592B2BA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3498" y="851533"/>
            <a:ext cx="3942412" cy="2124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ja Trujillo - Home | Facebook">
            <a:extLst>
              <a:ext uri="{FF2B5EF4-FFF2-40B4-BE49-F238E27FC236}">
                <a16:creationId xmlns:a16="http://schemas.microsoft.com/office/drawing/2014/main" xmlns="" id="{98EACB01-ED7E-4F99-B3E4-068FB644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499" y="84200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APFRE lanza un nuevo seguro multirriesgo para explotaciones agropecuarias">
            <a:extLst>
              <a:ext uri="{FF2B5EF4-FFF2-40B4-BE49-F238E27FC236}">
                <a16:creationId xmlns:a16="http://schemas.microsoft.com/office/drawing/2014/main" xmlns="" id="{BE0FF4E6-07AE-4990-A7E8-82AA49C7D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3406140"/>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1 Cerrar llave"/>
          <p:cNvSpPr/>
          <p:nvPr/>
        </p:nvSpPr>
        <p:spPr>
          <a:xfrm>
            <a:off x="8260080" y="765809"/>
            <a:ext cx="228600" cy="22669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7" name="6 Cerrar llave"/>
          <p:cNvSpPr/>
          <p:nvPr/>
        </p:nvSpPr>
        <p:spPr>
          <a:xfrm>
            <a:off x="8237220" y="3406140"/>
            <a:ext cx="228600" cy="30556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4" name="3 CuadroTexto"/>
          <p:cNvSpPr txBox="1"/>
          <p:nvPr/>
        </p:nvSpPr>
        <p:spPr>
          <a:xfrm>
            <a:off x="8671560" y="1576118"/>
            <a:ext cx="2880360" cy="646331"/>
          </a:xfrm>
          <a:prstGeom prst="rect">
            <a:avLst/>
          </a:prstGeom>
          <a:noFill/>
        </p:spPr>
        <p:txBody>
          <a:bodyPr wrap="square" rtlCol="0">
            <a:spAutoFit/>
          </a:bodyPr>
          <a:lstStyle/>
          <a:p>
            <a:r>
              <a:rPr lang="es-PE" dirty="0" smtClean="0"/>
              <a:t>Entidades  que otorgan créditos agrarios</a:t>
            </a:r>
            <a:endParaRPr lang="es-PE" dirty="0"/>
          </a:p>
        </p:txBody>
      </p:sp>
      <p:sp>
        <p:nvSpPr>
          <p:cNvPr id="9" name="8 CuadroTexto"/>
          <p:cNvSpPr txBox="1"/>
          <p:nvPr/>
        </p:nvSpPr>
        <p:spPr>
          <a:xfrm>
            <a:off x="8747760" y="4606974"/>
            <a:ext cx="2880360" cy="646331"/>
          </a:xfrm>
          <a:prstGeom prst="rect">
            <a:avLst/>
          </a:prstGeom>
          <a:noFill/>
        </p:spPr>
        <p:txBody>
          <a:bodyPr wrap="square" rtlCol="0">
            <a:spAutoFit/>
          </a:bodyPr>
          <a:lstStyle/>
          <a:p>
            <a:r>
              <a:rPr lang="es-PE" dirty="0" smtClean="0"/>
              <a:t>Entidades que otorgan seguros agrarios</a:t>
            </a:r>
            <a:endParaRPr lang="es-PE" dirty="0"/>
          </a:p>
        </p:txBody>
      </p:sp>
    </p:spTree>
    <p:extLst>
      <p:ext uri="{BB962C8B-B14F-4D97-AF65-F5344CB8AC3E}">
        <p14:creationId xmlns:p14="http://schemas.microsoft.com/office/powerpoint/2010/main" val="11109752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D43B8B8-B1B6-4EDA-B828-C131733BC18C}"/>
              </a:ext>
            </a:extLst>
          </p:cNvPr>
          <p:cNvSpPr>
            <a:spLocks noGrp="1"/>
          </p:cNvSpPr>
          <p:nvPr>
            <p:ph idx="1"/>
          </p:nvPr>
        </p:nvSpPr>
        <p:spPr>
          <a:xfrm>
            <a:off x="317500" y="198120"/>
            <a:ext cx="11772900" cy="6477000"/>
          </a:xfrm>
        </p:spPr>
        <p:txBody>
          <a:bodyPr/>
          <a:lstStyle/>
          <a:p>
            <a:pPr marL="0" indent="0">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VIII.  AGUA Y ENERGÍA EN LA PARCELA AGRARIA</a:t>
            </a:r>
          </a:p>
          <a:p>
            <a:pPr marL="0" indent="0">
              <a:buNone/>
            </a:pPr>
            <a:endParaRPr lang="es-ES" sz="5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endParaRPr>
          </a:p>
          <a:p>
            <a:pPr marL="0" indent="0">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Permite identificar la fuente de abastecimiento de agua y energía en la parcela agraria</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indent="0">
              <a:buNone/>
            </a:pPr>
            <a:endParaRPr lang="es-ES" sz="1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s-ES" sz="1800" b="1" dirty="0">
                <a:solidFill>
                  <a:srgbClr val="000000"/>
                </a:solidFill>
                <a:latin typeface="Arial" panose="020B0604020202020204" pitchFamily="34" charset="0"/>
                <a:ea typeface="Arial" panose="020B0604020202020204" pitchFamily="34" charset="0"/>
                <a:cs typeface="Arial" panose="020B0604020202020204" pitchFamily="34" charset="0"/>
              </a:rPr>
              <a:t>Periodo de referencia: </a:t>
            </a:r>
            <a:r>
              <a:rPr lang="es-ES" sz="1800" dirty="0" smtClean="0">
                <a:latin typeface="Arial" pitchFamily="34" charset="0"/>
                <a:cs typeface="Arial" pitchFamily="34" charset="0"/>
              </a:rPr>
              <a:t>Día </a:t>
            </a:r>
            <a:r>
              <a:rPr lang="es-ES" sz="1800" dirty="0">
                <a:latin typeface="Arial" pitchFamily="34" charset="0"/>
                <a:cs typeface="Arial" pitchFamily="34" charset="0"/>
              </a:rPr>
              <a:t>de la entrevista.</a:t>
            </a: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p>
          <a:p>
            <a:pPr marL="0" indent="0">
              <a:buNone/>
            </a:pPr>
            <a:endParaRPr lang="es-MX" sz="1800" dirty="0"/>
          </a:p>
        </p:txBody>
      </p:sp>
      <p:pic>
        <p:nvPicPr>
          <p:cNvPr id="6146" name="Picture 2" descr="Represa Gallito Ciego garantiza el riego de cultivos de arroz para todo el  2019 | Gobierno del Perú">
            <a:extLst>
              <a:ext uri="{FF2B5EF4-FFF2-40B4-BE49-F238E27FC236}">
                <a16:creationId xmlns:a16="http://schemas.microsoft.com/office/drawing/2014/main" xmlns="" id="{4DBC4854-4A04-417B-BADE-44832BC3F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768393"/>
            <a:ext cx="2847975" cy="192841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nagri destinará S/600 millones para reactivar sector agro y apoyar a los  pequeños productores tras cuarentena - Negoservis Coral">
            <a:extLst>
              <a:ext uri="{FF2B5EF4-FFF2-40B4-BE49-F238E27FC236}">
                <a16:creationId xmlns:a16="http://schemas.microsoft.com/office/drawing/2014/main" xmlns="" id="{51509E81-AD1A-4F91-B457-6D6C847FD9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0645" y="1764030"/>
            <a:ext cx="3587355" cy="193277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B7312486-DF0C-458F-8C86-6CA7B54068D3}"/>
              </a:ext>
            </a:extLst>
          </p:cNvPr>
          <p:cNvSpPr txBox="1"/>
          <p:nvPr/>
        </p:nvSpPr>
        <p:spPr>
          <a:xfrm>
            <a:off x="1095375" y="3707844"/>
            <a:ext cx="1285875" cy="369332"/>
          </a:xfrm>
          <a:prstGeom prst="rect">
            <a:avLst/>
          </a:prstGeom>
          <a:noFill/>
        </p:spPr>
        <p:txBody>
          <a:bodyPr wrap="square" rtlCol="0">
            <a:spAutoFit/>
          </a:bodyPr>
          <a:lstStyle/>
          <a:p>
            <a:r>
              <a:rPr lang="es-MX" dirty="0"/>
              <a:t>Reservorio</a:t>
            </a:r>
          </a:p>
        </p:txBody>
      </p:sp>
      <p:sp>
        <p:nvSpPr>
          <p:cNvPr id="9" name="CuadroTexto 8">
            <a:extLst>
              <a:ext uri="{FF2B5EF4-FFF2-40B4-BE49-F238E27FC236}">
                <a16:creationId xmlns:a16="http://schemas.microsoft.com/office/drawing/2014/main" xmlns="" id="{DCBCB20D-5086-4A69-A5B9-3429365A9E36}"/>
              </a:ext>
            </a:extLst>
          </p:cNvPr>
          <p:cNvSpPr txBox="1"/>
          <p:nvPr/>
        </p:nvSpPr>
        <p:spPr>
          <a:xfrm>
            <a:off x="4749800" y="3707844"/>
            <a:ext cx="1285875" cy="369332"/>
          </a:xfrm>
          <a:prstGeom prst="rect">
            <a:avLst/>
          </a:prstGeom>
          <a:noFill/>
        </p:spPr>
        <p:txBody>
          <a:bodyPr wrap="square" rtlCol="0">
            <a:spAutoFit/>
          </a:bodyPr>
          <a:lstStyle/>
          <a:p>
            <a:r>
              <a:rPr lang="es-MX" dirty="0"/>
              <a:t>Pozo</a:t>
            </a:r>
          </a:p>
        </p:txBody>
      </p:sp>
      <p:pic>
        <p:nvPicPr>
          <p:cNvPr id="6154" name="Picture 10" descr="Mantenimiento de pozos artesanales beneficiará a agricultores en el Valle  de Chicama | Gobierno del Perú">
            <a:extLst>
              <a:ext uri="{FF2B5EF4-FFF2-40B4-BE49-F238E27FC236}">
                <a16:creationId xmlns:a16="http://schemas.microsoft.com/office/drawing/2014/main" xmlns="" id="{957FCF93-5AC1-4310-B8DE-12026E174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948" y="1764030"/>
            <a:ext cx="3426524" cy="1928416"/>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xmlns="" id="{CB8B2AA1-042E-448F-ADBB-71531B1D577C}"/>
              </a:ext>
            </a:extLst>
          </p:cNvPr>
          <p:cNvSpPr txBox="1"/>
          <p:nvPr/>
        </p:nvSpPr>
        <p:spPr>
          <a:xfrm>
            <a:off x="8591550" y="3648631"/>
            <a:ext cx="1285875" cy="369332"/>
          </a:xfrm>
          <a:prstGeom prst="rect">
            <a:avLst/>
          </a:prstGeom>
          <a:noFill/>
        </p:spPr>
        <p:txBody>
          <a:bodyPr wrap="square" rtlCol="0">
            <a:spAutoFit/>
          </a:bodyPr>
          <a:lstStyle/>
          <a:p>
            <a:r>
              <a:rPr lang="es-MX" dirty="0"/>
              <a:t>Agua de río</a:t>
            </a:r>
          </a:p>
        </p:txBody>
      </p:sp>
      <p:pic>
        <p:nvPicPr>
          <p:cNvPr id="6158" name="Picture 14" descr="Cómo funciona generador o grupo electrógeno | De Máquinas y Herramientas">
            <a:extLst>
              <a:ext uri="{FF2B5EF4-FFF2-40B4-BE49-F238E27FC236}">
                <a16:creationId xmlns:a16="http://schemas.microsoft.com/office/drawing/2014/main" xmlns="" id="{75152113-E2AD-4D80-A926-894AA9D441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959" y="4309908"/>
            <a:ext cx="2635244" cy="164702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Instalan más de 80 mil paneles solares en zonas rurales del Perú | Gobierno  del Perú">
            <a:extLst>
              <a:ext uri="{FF2B5EF4-FFF2-40B4-BE49-F238E27FC236}">
                <a16:creationId xmlns:a16="http://schemas.microsoft.com/office/drawing/2014/main" xmlns="" id="{D49B99DF-F8ED-40B5-82C6-D264BF47C6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0662" y="4228149"/>
            <a:ext cx="3071810" cy="172878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xmlns="" id="{BB2967F9-187D-4069-B733-57EB331BA67A}"/>
              </a:ext>
            </a:extLst>
          </p:cNvPr>
          <p:cNvSpPr txBox="1"/>
          <p:nvPr/>
        </p:nvSpPr>
        <p:spPr>
          <a:xfrm>
            <a:off x="446959" y="6057781"/>
            <a:ext cx="2778689" cy="369332"/>
          </a:xfrm>
          <a:prstGeom prst="rect">
            <a:avLst/>
          </a:prstGeom>
          <a:noFill/>
        </p:spPr>
        <p:txBody>
          <a:bodyPr wrap="square" rtlCol="0">
            <a:spAutoFit/>
          </a:bodyPr>
          <a:lstStyle/>
          <a:p>
            <a:r>
              <a:rPr lang="es-MX" dirty="0"/>
              <a:t>Motor generador eléctrico</a:t>
            </a:r>
          </a:p>
        </p:txBody>
      </p:sp>
      <p:pic>
        <p:nvPicPr>
          <p:cNvPr id="6162" name="Picture 18" descr="electrificación rural">
            <a:extLst>
              <a:ext uri="{FF2B5EF4-FFF2-40B4-BE49-F238E27FC236}">
                <a16:creationId xmlns:a16="http://schemas.microsoft.com/office/drawing/2014/main" xmlns="" id="{FC5ABA45-4509-4232-A54B-2A65BEF85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931" y="4228150"/>
            <a:ext cx="3587354" cy="172878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xmlns="" id="{3020ACDD-6853-4963-A9A6-004FAC760501}"/>
              </a:ext>
            </a:extLst>
          </p:cNvPr>
          <p:cNvSpPr txBox="1"/>
          <p:nvPr/>
        </p:nvSpPr>
        <p:spPr>
          <a:xfrm>
            <a:off x="3440662" y="6019919"/>
            <a:ext cx="2778689" cy="369332"/>
          </a:xfrm>
          <a:prstGeom prst="rect">
            <a:avLst/>
          </a:prstGeom>
          <a:noFill/>
        </p:spPr>
        <p:txBody>
          <a:bodyPr wrap="square" rtlCol="0">
            <a:spAutoFit/>
          </a:bodyPr>
          <a:lstStyle/>
          <a:p>
            <a:pPr algn="ctr"/>
            <a:r>
              <a:rPr lang="es-MX" dirty="0"/>
              <a:t>Panel solar</a:t>
            </a:r>
          </a:p>
        </p:txBody>
      </p:sp>
      <p:sp>
        <p:nvSpPr>
          <p:cNvPr id="21" name="CuadroTexto 20">
            <a:extLst>
              <a:ext uri="{FF2B5EF4-FFF2-40B4-BE49-F238E27FC236}">
                <a16:creationId xmlns:a16="http://schemas.microsoft.com/office/drawing/2014/main" xmlns="" id="{2A071FE3-D68D-4C35-97C8-783D80EC2613}"/>
              </a:ext>
            </a:extLst>
          </p:cNvPr>
          <p:cNvSpPr txBox="1"/>
          <p:nvPr/>
        </p:nvSpPr>
        <p:spPr>
          <a:xfrm>
            <a:off x="7099606" y="6019919"/>
            <a:ext cx="3358679" cy="369332"/>
          </a:xfrm>
          <a:prstGeom prst="rect">
            <a:avLst/>
          </a:prstGeom>
          <a:noFill/>
        </p:spPr>
        <p:txBody>
          <a:bodyPr wrap="square" rtlCol="0">
            <a:spAutoFit/>
          </a:bodyPr>
          <a:lstStyle/>
          <a:p>
            <a:r>
              <a:rPr lang="es-MX" dirty="0"/>
              <a:t>Red pública de energía eléctrica</a:t>
            </a:r>
          </a:p>
        </p:txBody>
      </p:sp>
      <p:sp>
        <p:nvSpPr>
          <p:cNvPr id="2" name="1 Cerrar llave"/>
          <p:cNvSpPr/>
          <p:nvPr/>
        </p:nvSpPr>
        <p:spPr>
          <a:xfrm>
            <a:off x="10731500" y="1625600"/>
            <a:ext cx="190500" cy="22838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7" name="16 Cerrar llave"/>
          <p:cNvSpPr/>
          <p:nvPr/>
        </p:nvSpPr>
        <p:spPr>
          <a:xfrm>
            <a:off x="10693400" y="4068763"/>
            <a:ext cx="190500" cy="22838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6" name="5 CuadroTexto"/>
          <p:cNvSpPr txBox="1"/>
          <p:nvPr/>
        </p:nvSpPr>
        <p:spPr>
          <a:xfrm>
            <a:off x="10972800" y="2397006"/>
            <a:ext cx="990600" cy="738664"/>
          </a:xfrm>
          <a:prstGeom prst="rect">
            <a:avLst/>
          </a:prstGeom>
          <a:noFill/>
        </p:spPr>
        <p:txBody>
          <a:bodyPr wrap="square" rtlCol="0">
            <a:spAutoFit/>
          </a:bodyPr>
          <a:lstStyle/>
          <a:p>
            <a:r>
              <a:rPr lang="es-PE" sz="1400" b="1" dirty="0" err="1" smtClean="0"/>
              <a:t>Abasteci</a:t>
            </a:r>
            <a:r>
              <a:rPr lang="es-PE" sz="1400" b="1" dirty="0" smtClean="0"/>
              <a:t>-miento de agua</a:t>
            </a:r>
            <a:endParaRPr lang="es-PE" sz="1400" b="1" dirty="0"/>
          </a:p>
        </p:txBody>
      </p:sp>
      <p:sp>
        <p:nvSpPr>
          <p:cNvPr id="19" name="18 CuadroTexto"/>
          <p:cNvSpPr txBox="1"/>
          <p:nvPr/>
        </p:nvSpPr>
        <p:spPr>
          <a:xfrm>
            <a:off x="10922000" y="4840289"/>
            <a:ext cx="990600" cy="738664"/>
          </a:xfrm>
          <a:prstGeom prst="rect">
            <a:avLst/>
          </a:prstGeom>
          <a:noFill/>
        </p:spPr>
        <p:txBody>
          <a:bodyPr wrap="square" rtlCol="0">
            <a:spAutoFit/>
          </a:bodyPr>
          <a:lstStyle/>
          <a:p>
            <a:r>
              <a:rPr lang="es-PE" sz="1400" b="1" dirty="0" err="1" smtClean="0"/>
              <a:t>Abasteci</a:t>
            </a:r>
            <a:r>
              <a:rPr lang="es-PE" sz="1400" b="1" dirty="0" smtClean="0"/>
              <a:t>-miento de energía</a:t>
            </a:r>
            <a:endParaRPr lang="es-PE" sz="1400" b="1" dirty="0"/>
          </a:p>
        </p:txBody>
      </p:sp>
    </p:spTree>
    <p:extLst>
      <p:ext uri="{BB962C8B-B14F-4D97-AF65-F5344CB8AC3E}">
        <p14:creationId xmlns:p14="http://schemas.microsoft.com/office/powerpoint/2010/main" val="2444760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F889C291-F17D-4818-BB65-CA6CE21BC4F3}"/>
              </a:ext>
            </a:extLst>
          </p:cNvPr>
          <p:cNvSpPr>
            <a:spLocks noGrp="1"/>
          </p:cNvSpPr>
          <p:nvPr>
            <p:ph idx="1"/>
          </p:nvPr>
        </p:nvSpPr>
        <p:spPr>
          <a:xfrm>
            <a:off x="670560" y="476250"/>
            <a:ext cx="11049000" cy="6076950"/>
          </a:xfrm>
        </p:spPr>
        <p:txBody>
          <a:bodyPr/>
          <a:lstStyle/>
          <a:p>
            <a:pPr marL="0" indent="0">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IX.  MAQUINARIA Y EQUIPO DE USO AGRARIO EN LA UNIDAD PRODUCTORA </a:t>
            </a:r>
            <a:b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AGRARIA (PARA TODO PRODUCTOR/A AGRARIO/A)</a:t>
            </a:r>
          </a:p>
          <a:p>
            <a:pPr marL="0" indent="0">
              <a:buNone/>
            </a:pPr>
            <a:endPar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lgn="just">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Establecer si, desde enero 2020 hasta la fecha, el productor/a utilizó maquinaria y equipo para el desarrollo de sus actividades agrarias</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indent="0" algn="just">
              <a:buNone/>
            </a:pPr>
            <a:endParaRPr lang="es-ES" sz="10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es-ES" sz="1800" b="1" dirty="0">
                <a:solidFill>
                  <a:srgbClr val="000000"/>
                </a:solidFill>
                <a:latin typeface="Arial" panose="020B0604020202020204" pitchFamily="34" charset="0"/>
                <a:ea typeface="Arial" panose="020B0604020202020204" pitchFamily="34" charset="0"/>
                <a:cs typeface="Arial" panose="020B0604020202020204" pitchFamily="34" charset="0"/>
              </a:rPr>
              <a:t>Periodo de referencia: </a:t>
            </a:r>
            <a:r>
              <a:rPr lang="es-ES" sz="1800" dirty="0">
                <a:latin typeface="Arial" pitchFamily="34" charset="0"/>
                <a:cs typeface="Arial" pitchFamily="34" charset="0"/>
              </a:rPr>
              <a:t>Enero de 2020 hasta el día de la entrevista.</a:t>
            </a:r>
          </a:p>
          <a:p>
            <a:pPr marL="0" indent="0" algn="just">
              <a:buNone/>
            </a:pPr>
            <a:endParaRPr lang="es-ES" sz="18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4" name="image176.png">
            <a:extLst>
              <a:ext uri="{FF2B5EF4-FFF2-40B4-BE49-F238E27FC236}">
                <a16:creationId xmlns:a16="http://schemas.microsoft.com/office/drawing/2014/main" xmlns="" id="{BBC5D042-828D-48CF-BB61-9DCDD66EE16B}"/>
              </a:ext>
            </a:extLst>
          </p:cNvPr>
          <p:cNvPicPr/>
          <p:nvPr/>
        </p:nvPicPr>
        <p:blipFill>
          <a:blip r:embed="rId2"/>
          <a:srcRect/>
          <a:stretch>
            <a:fillRect/>
          </a:stretch>
        </p:blipFill>
        <p:spPr>
          <a:xfrm>
            <a:off x="1024890" y="3157061"/>
            <a:ext cx="2419350" cy="1378744"/>
          </a:xfrm>
          <a:prstGeom prst="rect">
            <a:avLst/>
          </a:prstGeom>
          <a:ln/>
        </p:spPr>
      </p:pic>
      <p:pic>
        <p:nvPicPr>
          <p:cNvPr id="6" name="image290.png">
            <a:extLst>
              <a:ext uri="{FF2B5EF4-FFF2-40B4-BE49-F238E27FC236}">
                <a16:creationId xmlns:a16="http://schemas.microsoft.com/office/drawing/2014/main" xmlns="" id="{6C0E65F4-2E99-44FD-8E79-ECB1F1F0D466}"/>
              </a:ext>
            </a:extLst>
          </p:cNvPr>
          <p:cNvPicPr/>
          <p:nvPr/>
        </p:nvPicPr>
        <p:blipFill>
          <a:blip r:embed="rId3"/>
          <a:srcRect/>
          <a:stretch>
            <a:fillRect/>
          </a:stretch>
        </p:blipFill>
        <p:spPr>
          <a:xfrm>
            <a:off x="7179627" y="3156921"/>
            <a:ext cx="1079500" cy="1236980"/>
          </a:xfrm>
          <a:prstGeom prst="rect">
            <a:avLst/>
          </a:prstGeom>
          <a:ln/>
        </p:spPr>
      </p:pic>
      <p:pic>
        <p:nvPicPr>
          <p:cNvPr id="7170" name="Picture 2" descr="Las ventajas del ordeño mecánico móvil para productores de Colombia |  CONtexto ganadero | Noticias principales sobre ganadería y agricultura en  Colombia">
            <a:extLst>
              <a:ext uri="{FF2B5EF4-FFF2-40B4-BE49-F238E27FC236}">
                <a16:creationId xmlns:a16="http://schemas.microsoft.com/office/drawing/2014/main" xmlns="" id="{D936ABC6-EFA5-463D-9795-85DC2AF16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752" y="3157061"/>
            <a:ext cx="1816098" cy="123691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11398383-5626-4975-BC9E-2A0B49133FEA}"/>
              </a:ext>
            </a:extLst>
          </p:cNvPr>
          <p:cNvSpPr txBox="1"/>
          <p:nvPr/>
        </p:nvSpPr>
        <p:spPr>
          <a:xfrm>
            <a:off x="1386840" y="4722614"/>
            <a:ext cx="1704975" cy="369332"/>
          </a:xfrm>
          <a:prstGeom prst="rect">
            <a:avLst/>
          </a:prstGeom>
          <a:noFill/>
        </p:spPr>
        <p:txBody>
          <a:bodyPr wrap="square" rtlCol="0">
            <a:spAutoFit/>
          </a:bodyPr>
          <a:lstStyle/>
          <a:p>
            <a:r>
              <a:rPr lang="es-MX" dirty="0"/>
              <a:t>Tractor agrícola</a:t>
            </a:r>
          </a:p>
        </p:txBody>
      </p:sp>
      <p:sp>
        <p:nvSpPr>
          <p:cNvPr id="10" name="CuadroTexto 9">
            <a:extLst>
              <a:ext uri="{FF2B5EF4-FFF2-40B4-BE49-F238E27FC236}">
                <a16:creationId xmlns:a16="http://schemas.microsoft.com/office/drawing/2014/main" xmlns="" id="{F7CDFF3C-DC18-469A-AD30-77D55832AFE9}"/>
              </a:ext>
            </a:extLst>
          </p:cNvPr>
          <p:cNvSpPr txBox="1"/>
          <p:nvPr/>
        </p:nvSpPr>
        <p:spPr>
          <a:xfrm>
            <a:off x="9265527" y="4570213"/>
            <a:ext cx="2038200" cy="369332"/>
          </a:xfrm>
          <a:prstGeom prst="rect">
            <a:avLst/>
          </a:prstGeom>
          <a:noFill/>
        </p:spPr>
        <p:txBody>
          <a:bodyPr wrap="square" rtlCol="0">
            <a:spAutoFit/>
          </a:bodyPr>
          <a:lstStyle/>
          <a:p>
            <a:r>
              <a:rPr lang="es-MX" dirty="0"/>
              <a:t>Tanque criogénico</a:t>
            </a:r>
          </a:p>
        </p:txBody>
      </p:sp>
      <p:sp>
        <p:nvSpPr>
          <p:cNvPr id="11" name="CuadroTexto 10">
            <a:extLst>
              <a:ext uri="{FF2B5EF4-FFF2-40B4-BE49-F238E27FC236}">
                <a16:creationId xmlns:a16="http://schemas.microsoft.com/office/drawing/2014/main" xmlns="" id="{9DC030DE-80D6-4BDA-A066-424F553810D3}"/>
              </a:ext>
            </a:extLst>
          </p:cNvPr>
          <p:cNvSpPr txBox="1"/>
          <p:nvPr/>
        </p:nvSpPr>
        <p:spPr>
          <a:xfrm>
            <a:off x="3897631" y="4722614"/>
            <a:ext cx="2352674" cy="369332"/>
          </a:xfrm>
          <a:prstGeom prst="rect">
            <a:avLst/>
          </a:prstGeom>
          <a:noFill/>
        </p:spPr>
        <p:txBody>
          <a:bodyPr wrap="square" rtlCol="0">
            <a:spAutoFit/>
          </a:bodyPr>
          <a:lstStyle/>
          <a:p>
            <a:r>
              <a:rPr lang="es-MX" dirty="0"/>
              <a:t>Ordeñadora mecánica</a:t>
            </a:r>
          </a:p>
        </p:txBody>
      </p:sp>
      <p:sp>
        <p:nvSpPr>
          <p:cNvPr id="13" name="Rectangle 13">
            <a:extLst>
              <a:ext uri="{FF2B5EF4-FFF2-40B4-BE49-F238E27FC236}">
                <a16:creationId xmlns:a16="http://schemas.microsoft.com/office/drawing/2014/main" xmlns="" id="{D345EAB8-A617-4B3D-A853-ED1060CA08DD}"/>
              </a:ext>
            </a:extLst>
          </p:cNvPr>
          <p:cNvSpPr>
            <a:spLocks noChangeArrowheads="1"/>
          </p:cNvSpPr>
          <p:nvPr/>
        </p:nvSpPr>
        <p:spPr bwMode="auto">
          <a:xfrm>
            <a:off x="8791575"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21" name="Picture 12">
            <a:extLst>
              <a:ext uri="{FF2B5EF4-FFF2-40B4-BE49-F238E27FC236}">
                <a16:creationId xmlns:a16="http://schemas.microsoft.com/office/drawing/2014/main" xmlns="" id="{6FC69FC0-E625-4644-ACF3-35523ACC5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527" y="3156991"/>
            <a:ext cx="2038200" cy="123691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xmlns="" id="{0F27D11B-2421-4044-BD47-37E60B79F42C}"/>
              </a:ext>
            </a:extLst>
          </p:cNvPr>
          <p:cNvSpPr txBox="1"/>
          <p:nvPr/>
        </p:nvSpPr>
        <p:spPr>
          <a:xfrm>
            <a:off x="7059733" y="4585452"/>
            <a:ext cx="1533525" cy="646331"/>
          </a:xfrm>
          <a:prstGeom prst="rect">
            <a:avLst/>
          </a:prstGeom>
          <a:noFill/>
        </p:spPr>
        <p:txBody>
          <a:bodyPr wrap="square" rtlCol="0">
            <a:spAutoFit/>
          </a:bodyPr>
          <a:lstStyle/>
          <a:p>
            <a:r>
              <a:rPr lang="es-MX" dirty="0"/>
              <a:t>Sembradora manual chuzo</a:t>
            </a:r>
          </a:p>
        </p:txBody>
      </p:sp>
      <p:sp>
        <p:nvSpPr>
          <p:cNvPr id="16" name="Abrir llave 15">
            <a:extLst>
              <a:ext uri="{FF2B5EF4-FFF2-40B4-BE49-F238E27FC236}">
                <a16:creationId xmlns:a16="http://schemas.microsoft.com/office/drawing/2014/main" xmlns="" id="{21B18DDF-BF64-4883-A8EB-E23899A000F6}"/>
              </a:ext>
            </a:extLst>
          </p:cNvPr>
          <p:cNvSpPr/>
          <p:nvPr/>
        </p:nvSpPr>
        <p:spPr>
          <a:xfrm rot="16200000">
            <a:off x="3326607" y="2850053"/>
            <a:ext cx="509587" cy="5212080"/>
          </a:xfrm>
          <a:prstGeom prst="leftBrace">
            <a:avLst>
              <a:gd name="adj1" fmla="val 8333"/>
              <a:gd name="adj2" fmla="val 5027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24" name="Abrir llave 23">
            <a:extLst>
              <a:ext uri="{FF2B5EF4-FFF2-40B4-BE49-F238E27FC236}">
                <a16:creationId xmlns:a16="http://schemas.microsoft.com/office/drawing/2014/main" xmlns="" id="{50E165C6-F02C-4170-9CC1-15D49B07713A}"/>
              </a:ext>
            </a:extLst>
          </p:cNvPr>
          <p:cNvSpPr/>
          <p:nvPr/>
        </p:nvSpPr>
        <p:spPr>
          <a:xfrm rot="16200000">
            <a:off x="9047053" y="3195134"/>
            <a:ext cx="387664" cy="45219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xmlns="" id="{338CF55E-202A-4BE3-9EA9-70F0AADCF25B}"/>
              </a:ext>
            </a:extLst>
          </p:cNvPr>
          <p:cNvSpPr txBox="1"/>
          <p:nvPr/>
        </p:nvSpPr>
        <p:spPr>
          <a:xfrm>
            <a:off x="2754630" y="5899009"/>
            <a:ext cx="1704975" cy="369332"/>
          </a:xfrm>
          <a:prstGeom prst="rect">
            <a:avLst/>
          </a:prstGeom>
          <a:noFill/>
        </p:spPr>
        <p:txBody>
          <a:bodyPr wrap="square" rtlCol="0">
            <a:spAutoFit/>
          </a:bodyPr>
          <a:lstStyle/>
          <a:p>
            <a:pPr algn="ctr"/>
            <a:r>
              <a:rPr lang="es-MX" dirty="0"/>
              <a:t>Maquinarias</a:t>
            </a:r>
          </a:p>
        </p:txBody>
      </p:sp>
      <p:sp>
        <p:nvSpPr>
          <p:cNvPr id="26" name="CuadroTexto 25">
            <a:extLst>
              <a:ext uri="{FF2B5EF4-FFF2-40B4-BE49-F238E27FC236}">
                <a16:creationId xmlns:a16="http://schemas.microsoft.com/office/drawing/2014/main" xmlns="" id="{F7A6E925-CB07-4B8F-8B37-3CAA6620D90E}"/>
              </a:ext>
            </a:extLst>
          </p:cNvPr>
          <p:cNvSpPr txBox="1"/>
          <p:nvPr/>
        </p:nvSpPr>
        <p:spPr>
          <a:xfrm>
            <a:off x="8500110" y="5838049"/>
            <a:ext cx="1533525" cy="369332"/>
          </a:xfrm>
          <a:prstGeom prst="rect">
            <a:avLst/>
          </a:prstGeom>
          <a:noFill/>
        </p:spPr>
        <p:txBody>
          <a:bodyPr wrap="square" rtlCol="0">
            <a:spAutoFit/>
          </a:bodyPr>
          <a:lstStyle/>
          <a:p>
            <a:pPr algn="ctr"/>
            <a:r>
              <a:rPr lang="es-MX" dirty="0"/>
              <a:t>Equipos</a:t>
            </a:r>
          </a:p>
        </p:txBody>
      </p:sp>
    </p:spTree>
    <p:extLst>
      <p:ext uri="{BB962C8B-B14F-4D97-AF65-F5344CB8AC3E}">
        <p14:creationId xmlns:p14="http://schemas.microsoft.com/office/powerpoint/2010/main" val="3485400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85D9C1AD-A1FC-4590-8591-699628B792BD}"/>
              </a:ext>
            </a:extLst>
          </p:cNvPr>
          <p:cNvSpPr>
            <a:spLocks noGrp="1"/>
          </p:cNvSpPr>
          <p:nvPr>
            <p:ph idx="1"/>
          </p:nvPr>
        </p:nvSpPr>
        <p:spPr>
          <a:xfrm>
            <a:off x="838200" y="579119"/>
            <a:ext cx="10607040" cy="5597843"/>
          </a:xfrm>
        </p:spPr>
        <p:txBody>
          <a:bodyPr/>
          <a:lstStyle/>
          <a:p>
            <a:pPr marL="0" indent="0">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X.  INFRAESTRUCTURA E INSTALACIONES DE USO</a:t>
            </a:r>
            <a:r>
              <a:rPr lang="es-E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AGRARIO (PARA TODO </a:t>
            </a:r>
            <a:b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PRODUCTOR/A AGRARIO/A) EN LA PARCELA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Establecer si la parcela cuenta con infraestructura para el desarrollo de la actividad agraria</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indent="0" algn="just">
              <a:buNone/>
            </a:pPr>
            <a:endParaRPr lang="es-ES" sz="1000" dirty="0">
              <a:latin typeface="Arial" panose="020B0604020202020204" pitchFamily="34" charset="0"/>
              <a:ea typeface="Calibri" panose="020F0502020204030204" pitchFamily="34" charset="0"/>
              <a:cs typeface="Times New Roman" panose="02020603050405020304" pitchFamily="18" charset="0"/>
            </a:endParaRPr>
          </a:p>
          <a:p>
            <a:pPr marL="0" indent="0" algn="just">
              <a:buNone/>
            </a:pPr>
            <a:r>
              <a:rPr lang="es-ES" sz="1800" b="1" dirty="0">
                <a:solidFill>
                  <a:srgbClr val="000000"/>
                </a:solidFill>
                <a:latin typeface="Arial" panose="020B0604020202020204" pitchFamily="34" charset="0"/>
                <a:ea typeface="Arial" panose="020B0604020202020204" pitchFamily="34" charset="0"/>
                <a:cs typeface="Arial" panose="020B0604020202020204" pitchFamily="34" charset="0"/>
              </a:rPr>
              <a:t>Periodo de referencia: </a:t>
            </a:r>
            <a:r>
              <a:rPr lang="es-ES" sz="1800" dirty="0" smtClean="0">
                <a:latin typeface="Arial" pitchFamily="34" charset="0"/>
                <a:cs typeface="Arial" pitchFamily="34" charset="0"/>
              </a:rPr>
              <a:t>Día </a:t>
            </a:r>
            <a:r>
              <a:rPr lang="es-ES" sz="1800" dirty="0">
                <a:latin typeface="Arial" pitchFamily="34" charset="0"/>
                <a:cs typeface="Arial" pitchFamily="34" charset="0"/>
              </a:rPr>
              <a:t>de la entrevista.</a:t>
            </a: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
        <p:nvSpPr>
          <p:cNvPr id="4" name="Rectangle 4">
            <a:extLst>
              <a:ext uri="{FF2B5EF4-FFF2-40B4-BE49-F238E27FC236}">
                <a16:creationId xmlns:a16="http://schemas.microsoft.com/office/drawing/2014/main" xmlns="" id="{2AD89695-D2E9-4B55-A09C-CF74D90B4E7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grpSp>
        <p:nvGrpSpPr>
          <p:cNvPr id="8" name="Group 1">
            <a:extLst>
              <a:ext uri="{FF2B5EF4-FFF2-40B4-BE49-F238E27FC236}">
                <a16:creationId xmlns:a16="http://schemas.microsoft.com/office/drawing/2014/main" xmlns="" id="{40B7FC64-4AA8-4FF3-98CE-B634973A4E72}"/>
              </a:ext>
            </a:extLst>
          </p:cNvPr>
          <p:cNvGrpSpPr>
            <a:grpSpLocks/>
          </p:cNvGrpSpPr>
          <p:nvPr/>
        </p:nvGrpSpPr>
        <p:grpSpPr bwMode="auto">
          <a:xfrm>
            <a:off x="6608449" y="2909889"/>
            <a:ext cx="2225675" cy="1729581"/>
            <a:chOff x="0" y="0"/>
            <a:chExt cx="2636" cy="1609"/>
          </a:xfrm>
        </p:grpSpPr>
        <p:pic>
          <p:nvPicPr>
            <p:cNvPr id="9" name="Picture 3">
              <a:extLst>
                <a:ext uri="{FF2B5EF4-FFF2-40B4-BE49-F238E27FC236}">
                  <a16:creationId xmlns:a16="http://schemas.microsoft.com/office/drawing/2014/main" xmlns="" id="{1217AFF1-690C-421D-A209-070E5CCF2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 y="17"/>
              <a:ext cx="2612" cy="15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xmlns="" id="{7F3D4565-0748-49CC-8BFE-F498194AD0C2}"/>
                </a:ext>
              </a:extLst>
            </p:cNvPr>
            <p:cNvSpPr>
              <a:spLocks noChangeArrowheads="1"/>
            </p:cNvSpPr>
            <p:nvPr/>
          </p:nvSpPr>
          <p:spPr bwMode="auto">
            <a:xfrm>
              <a:off x="8" y="8"/>
              <a:ext cx="2618" cy="1591"/>
            </a:xfrm>
            <a:prstGeom prst="rect">
              <a:avLst/>
            </a:prstGeom>
            <a:noFill/>
            <a:ln w="11257">
              <a:solidFill>
                <a:srgbClr val="00793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7" name="CuadroTexto 6">
            <a:extLst>
              <a:ext uri="{FF2B5EF4-FFF2-40B4-BE49-F238E27FC236}">
                <a16:creationId xmlns:a16="http://schemas.microsoft.com/office/drawing/2014/main" xmlns="" id="{4C1E714D-3176-4C16-AFBD-45B7394EBCA0}"/>
              </a:ext>
            </a:extLst>
          </p:cNvPr>
          <p:cNvSpPr txBox="1"/>
          <p:nvPr/>
        </p:nvSpPr>
        <p:spPr>
          <a:xfrm>
            <a:off x="6748892" y="4819768"/>
            <a:ext cx="1943100" cy="369332"/>
          </a:xfrm>
          <a:prstGeom prst="rect">
            <a:avLst/>
          </a:prstGeom>
          <a:noFill/>
        </p:spPr>
        <p:txBody>
          <a:bodyPr wrap="square" rtlCol="0">
            <a:spAutoFit/>
          </a:bodyPr>
          <a:lstStyle/>
          <a:p>
            <a:pPr algn="ctr"/>
            <a:r>
              <a:rPr lang="es-MX" dirty="0"/>
              <a:t>Bebedero</a:t>
            </a:r>
          </a:p>
        </p:txBody>
      </p:sp>
      <p:grpSp>
        <p:nvGrpSpPr>
          <p:cNvPr id="17" name="Group 5">
            <a:extLst>
              <a:ext uri="{FF2B5EF4-FFF2-40B4-BE49-F238E27FC236}">
                <a16:creationId xmlns:a16="http://schemas.microsoft.com/office/drawing/2014/main" xmlns="" id="{DD9950A1-F2DA-4889-AE83-EABACAE9EE96}"/>
              </a:ext>
            </a:extLst>
          </p:cNvPr>
          <p:cNvGrpSpPr>
            <a:grpSpLocks/>
          </p:cNvGrpSpPr>
          <p:nvPr/>
        </p:nvGrpSpPr>
        <p:grpSpPr bwMode="auto">
          <a:xfrm>
            <a:off x="991337" y="2893854"/>
            <a:ext cx="2514600" cy="1718831"/>
            <a:chOff x="9617" y="568"/>
            <a:chExt cx="2640" cy="1609"/>
          </a:xfrm>
        </p:grpSpPr>
        <p:pic>
          <p:nvPicPr>
            <p:cNvPr id="18" name="Picture 6">
              <a:extLst>
                <a:ext uri="{FF2B5EF4-FFF2-40B4-BE49-F238E27FC236}">
                  <a16:creationId xmlns:a16="http://schemas.microsoft.com/office/drawing/2014/main" xmlns="" id="{367C3536-2111-49FF-9854-920560797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 y="574"/>
              <a:ext cx="2636" cy="160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7">
              <a:extLst>
                <a:ext uri="{FF2B5EF4-FFF2-40B4-BE49-F238E27FC236}">
                  <a16:creationId xmlns:a16="http://schemas.microsoft.com/office/drawing/2014/main" xmlns="" id="{6568537B-C720-413B-9664-D967713933E4}"/>
                </a:ext>
              </a:extLst>
            </p:cNvPr>
            <p:cNvSpPr>
              <a:spLocks noChangeArrowheads="1"/>
            </p:cNvSpPr>
            <p:nvPr/>
          </p:nvSpPr>
          <p:spPr bwMode="auto">
            <a:xfrm>
              <a:off x="9630" y="577"/>
              <a:ext cx="2618" cy="1591"/>
            </a:xfrm>
            <a:prstGeom prst="rect">
              <a:avLst/>
            </a:prstGeom>
            <a:noFill/>
            <a:ln w="11257">
              <a:solidFill>
                <a:srgbClr val="00793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20" name="CuadroTexto 19">
            <a:extLst>
              <a:ext uri="{FF2B5EF4-FFF2-40B4-BE49-F238E27FC236}">
                <a16:creationId xmlns:a16="http://schemas.microsoft.com/office/drawing/2014/main" xmlns="" id="{0A878298-DCBF-49BF-A5BC-C657F60B49BE}"/>
              </a:ext>
            </a:extLst>
          </p:cNvPr>
          <p:cNvSpPr txBox="1"/>
          <p:nvPr/>
        </p:nvSpPr>
        <p:spPr>
          <a:xfrm>
            <a:off x="908685" y="4819769"/>
            <a:ext cx="2733675" cy="646331"/>
          </a:xfrm>
          <a:prstGeom prst="rect">
            <a:avLst/>
          </a:prstGeom>
          <a:noFill/>
        </p:spPr>
        <p:txBody>
          <a:bodyPr wrap="square" rtlCol="0">
            <a:spAutoFit/>
          </a:bodyPr>
          <a:lstStyle/>
          <a:p>
            <a:r>
              <a:rPr lang="es-MX" dirty="0"/>
              <a:t>Canales de distribución de agua</a:t>
            </a:r>
          </a:p>
        </p:txBody>
      </p:sp>
      <p:sp>
        <p:nvSpPr>
          <p:cNvPr id="28" name="CuadroTexto 27">
            <a:extLst>
              <a:ext uri="{FF2B5EF4-FFF2-40B4-BE49-F238E27FC236}">
                <a16:creationId xmlns:a16="http://schemas.microsoft.com/office/drawing/2014/main" xmlns="" id="{54CE7891-7239-4F60-94FA-8907D941EC7A}"/>
              </a:ext>
            </a:extLst>
          </p:cNvPr>
          <p:cNvSpPr txBox="1"/>
          <p:nvPr/>
        </p:nvSpPr>
        <p:spPr>
          <a:xfrm>
            <a:off x="3914023" y="4819768"/>
            <a:ext cx="2298852" cy="646331"/>
          </a:xfrm>
          <a:prstGeom prst="rect">
            <a:avLst/>
          </a:prstGeom>
          <a:noFill/>
        </p:spPr>
        <p:txBody>
          <a:bodyPr wrap="square" rtlCol="0">
            <a:spAutoFit/>
          </a:bodyPr>
          <a:lstStyle/>
          <a:p>
            <a:r>
              <a:rPr lang="es-MX" dirty="0"/>
              <a:t>Bodega de alimentos y tubérculos</a:t>
            </a:r>
          </a:p>
        </p:txBody>
      </p:sp>
      <p:sp>
        <p:nvSpPr>
          <p:cNvPr id="22" name="Rectangle 15">
            <a:extLst>
              <a:ext uri="{FF2B5EF4-FFF2-40B4-BE49-F238E27FC236}">
                <a16:creationId xmlns:a16="http://schemas.microsoft.com/office/drawing/2014/main" xmlns="" id="{38E1669D-D0DF-4DE4-B7D7-EA45B17F4C1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grpSp>
        <p:nvGrpSpPr>
          <p:cNvPr id="34" name="Group 12">
            <a:extLst>
              <a:ext uri="{FF2B5EF4-FFF2-40B4-BE49-F238E27FC236}">
                <a16:creationId xmlns:a16="http://schemas.microsoft.com/office/drawing/2014/main" xmlns="" id="{F049BC44-EA09-4BB0-8D51-F5DFD8AA2176}"/>
              </a:ext>
            </a:extLst>
          </p:cNvPr>
          <p:cNvGrpSpPr>
            <a:grpSpLocks/>
          </p:cNvGrpSpPr>
          <p:nvPr/>
        </p:nvGrpSpPr>
        <p:grpSpPr bwMode="auto">
          <a:xfrm>
            <a:off x="9100432" y="2892265"/>
            <a:ext cx="2198693" cy="1736455"/>
            <a:chOff x="0" y="0"/>
            <a:chExt cx="2644" cy="1613"/>
          </a:xfrm>
        </p:grpSpPr>
        <p:pic>
          <p:nvPicPr>
            <p:cNvPr id="35" name="Picture 14">
              <a:extLst>
                <a:ext uri="{FF2B5EF4-FFF2-40B4-BE49-F238E27FC236}">
                  <a16:creationId xmlns:a16="http://schemas.microsoft.com/office/drawing/2014/main" xmlns="" id="{BEC77CBA-B710-463A-B541-1FB5921DA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 y="0"/>
              <a:ext cx="2636" cy="161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13">
              <a:extLst>
                <a:ext uri="{FF2B5EF4-FFF2-40B4-BE49-F238E27FC236}">
                  <a16:creationId xmlns:a16="http://schemas.microsoft.com/office/drawing/2014/main" xmlns="" id="{DB6E5C12-ACC5-44CE-9C29-7090186215FA}"/>
                </a:ext>
              </a:extLst>
            </p:cNvPr>
            <p:cNvSpPr>
              <a:spLocks noChangeArrowheads="1"/>
            </p:cNvSpPr>
            <p:nvPr/>
          </p:nvSpPr>
          <p:spPr bwMode="auto">
            <a:xfrm>
              <a:off x="8" y="12"/>
              <a:ext cx="2618" cy="1591"/>
            </a:xfrm>
            <a:prstGeom prst="rect">
              <a:avLst/>
            </a:prstGeom>
            <a:noFill/>
            <a:ln w="11257">
              <a:solidFill>
                <a:srgbClr val="00793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37" name="CuadroTexto 36">
            <a:extLst>
              <a:ext uri="{FF2B5EF4-FFF2-40B4-BE49-F238E27FC236}">
                <a16:creationId xmlns:a16="http://schemas.microsoft.com/office/drawing/2014/main" xmlns="" id="{70AF7429-0FD7-48AA-9AC5-9CE1712A60C9}"/>
              </a:ext>
            </a:extLst>
          </p:cNvPr>
          <p:cNvSpPr txBox="1"/>
          <p:nvPr/>
        </p:nvSpPr>
        <p:spPr>
          <a:xfrm>
            <a:off x="9520667" y="4773601"/>
            <a:ext cx="1579768" cy="369332"/>
          </a:xfrm>
          <a:prstGeom prst="rect">
            <a:avLst/>
          </a:prstGeom>
          <a:noFill/>
        </p:spPr>
        <p:txBody>
          <a:bodyPr wrap="square" rtlCol="0">
            <a:spAutoFit/>
          </a:bodyPr>
          <a:lstStyle/>
          <a:p>
            <a:pPr algn="ctr"/>
            <a:r>
              <a:rPr lang="es-MX" dirty="0"/>
              <a:t>Corral</a:t>
            </a:r>
          </a:p>
        </p:txBody>
      </p:sp>
      <p:grpSp>
        <p:nvGrpSpPr>
          <p:cNvPr id="41" name="Group 16">
            <a:extLst>
              <a:ext uri="{FF2B5EF4-FFF2-40B4-BE49-F238E27FC236}">
                <a16:creationId xmlns:a16="http://schemas.microsoft.com/office/drawing/2014/main" xmlns="" id="{DC43E4DF-BC14-4E9C-9B6C-9E42161751E6}"/>
              </a:ext>
            </a:extLst>
          </p:cNvPr>
          <p:cNvGrpSpPr>
            <a:grpSpLocks/>
          </p:cNvGrpSpPr>
          <p:nvPr/>
        </p:nvGrpSpPr>
        <p:grpSpPr bwMode="auto">
          <a:xfrm>
            <a:off x="3934583" y="2892264"/>
            <a:ext cx="2210477" cy="1719353"/>
            <a:chOff x="0" y="0"/>
            <a:chExt cx="2636" cy="1610"/>
          </a:xfrm>
        </p:grpSpPr>
        <p:pic>
          <p:nvPicPr>
            <p:cNvPr id="42" name="Picture 17">
              <a:extLst>
                <a:ext uri="{FF2B5EF4-FFF2-40B4-BE49-F238E27FC236}">
                  <a16:creationId xmlns:a16="http://schemas.microsoft.com/office/drawing/2014/main" xmlns="" id="{2B439827-17D4-4512-8FAA-4682109B6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 y="0"/>
              <a:ext cx="2609" cy="159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18">
              <a:extLst>
                <a:ext uri="{FF2B5EF4-FFF2-40B4-BE49-F238E27FC236}">
                  <a16:creationId xmlns:a16="http://schemas.microsoft.com/office/drawing/2014/main" xmlns="" id="{3C034803-57F4-426D-B440-1C70952A6589}"/>
                </a:ext>
              </a:extLst>
            </p:cNvPr>
            <p:cNvSpPr>
              <a:spLocks noChangeArrowheads="1"/>
            </p:cNvSpPr>
            <p:nvPr/>
          </p:nvSpPr>
          <p:spPr bwMode="auto">
            <a:xfrm>
              <a:off x="8" y="9"/>
              <a:ext cx="2618" cy="1591"/>
            </a:xfrm>
            <a:prstGeom prst="rect">
              <a:avLst/>
            </a:prstGeom>
            <a:noFill/>
            <a:ln w="11257">
              <a:solidFill>
                <a:srgbClr val="00793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spTree>
    <p:extLst>
      <p:ext uri="{BB962C8B-B14F-4D97-AF65-F5344CB8AC3E}">
        <p14:creationId xmlns:p14="http://schemas.microsoft.com/office/powerpoint/2010/main" val="1773616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EF12674D-095E-4AC4-B037-754D73188B15}"/>
              </a:ext>
            </a:extLst>
          </p:cNvPr>
          <p:cNvSpPr>
            <a:spLocks noGrp="1"/>
          </p:cNvSpPr>
          <p:nvPr>
            <p:ph idx="1"/>
          </p:nvPr>
        </p:nvSpPr>
        <p:spPr>
          <a:xfrm>
            <a:off x="276225" y="188594"/>
            <a:ext cx="11725275" cy="6425566"/>
          </a:xfrm>
        </p:spPr>
        <p:txBody>
          <a:bodyPr>
            <a:noAutofit/>
          </a:bodyPr>
          <a:lstStyle/>
          <a:p>
            <a:pPr marL="0" indent="0" algn="just">
              <a:buNone/>
            </a:pPr>
            <a:r>
              <a:rPr lang="es-ES" sz="1600" b="1" dirty="0">
                <a:solidFill>
                  <a:srgbClr val="000000"/>
                </a:solidFill>
                <a:effectLst/>
                <a:latin typeface="Arial" panose="020B0604020202020204" pitchFamily="34" charset="0"/>
                <a:ea typeface="Calibri" panose="020F0502020204030204" pitchFamily="34" charset="0"/>
                <a:cs typeface="Arial" pitchFamily="34" charset="0"/>
              </a:rPr>
              <a:t>CAPÍTULO XI. CARACTERÍSTICAS SOCIODEMOGRÁFICAS DEL PRODUCTOR/A AGRARIO/A Y SU </a:t>
            </a:r>
            <a:br>
              <a:rPr lang="es-ES" sz="1600" b="1" dirty="0">
                <a:solidFill>
                  <a:srgbClr val="000000"/>
                </a:solidFill>
                <a:effectLst/>
                <a:latin typeface="Arial" panose="020B0604020202020204" pitchFamily="34" charset="0"/>
                <a:ea typeface="Calibri" panose="020F0502020204030204" pitchFamily="34" charset="0"/>
                <a:cs typeface="Arial" pitchFamily="34" charset="0"/>
              </a:rPr>
            </a:br>
            <a:r>
              <a:rPr lang="es-ES" sz="1600" b="1" dirty="0">
                <a:solidFill>
                  <a:srgbClr val="000000"/>
                </a:solidFill>
                <a:effectLst/>
                <a:latin typeface="Arial" panose="020B0604020202020204" pitchFamily="34" charset="0"/>
                <a:ea typeface="Calibri" panose="020F0502020204030204" pitchFamily="34" charset="0"/>
                <a:cs typeface="Arial" pitchFamily="34" charset="0"/>
              </a:rPr>
              <a:t>                            HOGAR (PARA TODOS LOS PRODUCTORES PERSONA NATURAL, SOLO O CONJUNTO)</a:t>
            </a:r>
            <a:endParaRPr lang="es-MX" sz="1600" dirty="0">
              <a:effectLst/>
              <a:latin typeface="Arial" pitchFamily="34" charset="0"/>
              <a:ea typeface="Calibri" panose="020F0502020204030204" pitchFamily="34" charset="0"/>
              <a:cs typeface="Arial" pitchFamily="34" charset="0"/>
            </a:endParaRPr>
          </a:p>
          <a:p>
            <a:pPr marL="0" indent="0">
              <a:buNone/>
            </a:pPr>
            <a:r>
              <a:rPr lang="es-ES" sz="1600" b="1" dirty="0">
                <a:solidFill>
                  <a:srgbClr val="000000"/>
                </a:solidFill>
                <a:effectLst/>
                <a:latin typeface="Arial" panose="020B0604020202020204" pitchFamily="34" charset="0"/>
                <a:ea typeface="MS Mincho" panose="02020609040205080304" pitchFamily="49" charset="-128"/>
                <a:cs typeface="Arial" pitchFamily="34" charset="0"/>
              </a:rPr>
              <a:t>OBJETIVO: </a:t>
            </a:r>
            <a:r>
              <a:rPr lang="es-ES" sz="1600" dirty="0">
                <a:solidFill>
                  <a:srgbClr val="000000"/>
                </a:solidFill>
                <a:effectLst/>
                <a:latin typeface="Arial" panose="020B0604020202020204" pitchFamily="34" charset="0"/>
                <a:ea typeface="Arial" panose="020B0604020202020204" pitchFamily="34" charset="0"/>
                <a:cs typeface="Arial" pitchFamily="34" charset="0"/>
              </a:rPr>
              <a:t>Contar con información de variables que permitan caracterizar al productor/a agrario/a y su hogar</a:t>
            </a:r>
            <a:r>
              <a:rPr lang="es-ES" sz="1600" dirty="0" smtClean="0">
                <a:effectLst/>
                <a:latin typeface="Arial" panose="020B0604020202020204" pitchFamily="34" charset="0"/>
                <a:ea typeface="Times New Roman" panose="02020603050405020304" pitchFamily="18" charset="0"/>
                <a:cs typeface="Arial" pitchFamily="34" charset="0"/>
              </a:rPr>
              <a:t>.</a:t>
            </a:r>
          </a:p>
          <a:p>
            <a:pPr marL="0" indent="0">
              <a:buNone/>
            </a:pPr>
            <a:endParaRPr lang="es-ES" sz="500" b="1" dirty="0" smtClean="0">
              <a:solidFill>
                <a:srgbClr val="000000"/>
              </a:solidFill>
              <a:latin typeface="Arial" panose="020B0604020202020204" pitchFamily="34" charset="0"/>
              <a:ea typeface="Arial" panose="020B0604020202020204" pitchFamily="34" charset="0"/>
              <a:cs typeface="Arial" panose="020B0604020202020204" pitchFamily="34" charset="0"/>
            </a:endParaRPr>
          </a:p>
          <a:p>
            <a:pPr marL="0" indent="0">
              <a:buNone/>
            </a:pPr>
            <a:r>
              <a:rPr lang="es-ES" sz="1600" b="1" dirty="0" smtClean="0">
                <a:solidFill>
                  <a:srgbClr val="000000"/>
                </a:solidFill>
                <a:latin typeface="Arial" panose="020B0604020202020204" pitchFamily="34" charset="0"/>
                <a:ea typeface="Arial" panose="020B0604020202020204" pitchFamily="34" charset="0"/>
                <a:cs typeface="Arial" panose="020B0604020202020204" pitchFamily="34" charset="0"/>
              </a:rPr>
              <a:t>Periodos de </a:t>
            </a:r>
            <a:r>
              <a:rPr lang="es-ES" sz="1600" b="1" dirty="0">
                <a:solidFill>
                  <a:srgbClr val="000000"/>
                </a:solidFill>
                <a:latin typeface="Arial" panose="020B0604020202020204" pitchFamily="34" charset="0"/>
                <a:ea typeface="Arial" panose="020B0604020202020204" pitchFamily="34" charset="0"/>
                <a:cs typeface="Arial" panose="020B0604020202020204" pitchFamily="34" charset="0"/>
              </a:rPr>
              <a:t>referencia: </a:t>
            </a:r>
            <a:endParaRPr lang="es-ES" sz="1600" b="1" dirty="0" smtClean="0">
              <a:solidFill>
                <a:srgbClr val="000000"/>
              </a:solidFill>
              <a:latin typeface="Arial" panose="020B0604020202020204" pitchFamily="34" charset="0"/>
              <a:ea typeface="Arial" panose="020B0604020202020204" pitchFamily="34" charset="0"/>
              <a:cs typeface="Arial" panose="020B0604020202020204" pitchFamily="34" charset="0"/>
            </a:endParaRPr>
          </a:p>
          <a:p>
            <a:pPr lvl="0">
              <a:lnSpc>
                <a:spcPct val="100000"/>
              </a:lnSpc>
              <a:spcBef>
                <a:spcPts val="0"/>
              </a:spcBef>
            </a:pPr>
            <a:r>
              <a:rPr lang="es-ES" sz="1600" dirty="0">
                <a:latin typeface="Arial" pitchFamily="34" charset="0"/>
                <a:cs typeface="Arial" pitchFamily="34" charset="0"/>
              </a:rPr>
              <a:t>Día de la entrevista.</a:t>
            </a:r>
            <a:endParaRPr lang="es-PE" sz="1600" dirty="0">
              <a:latin typeface="Arial" pitchFamily="34" charset="0"/>
              <a:cs typeface="Arial" pitchFamily="34" charset="0"/>
            </a:endParaRPr>
          </a:p>
          <a:p>
            <a:pPr lvl="0">
              <a:lnSpc>
                <a:spcPct val="100000"/>
              </a:lnSpc>
              <a:spcBef>
                <a:spcPts val="0"/>
              </a:spcBef>
            </a:pPr>
            <a:r>
              <a:rPr lang="es-ES" sz="1600" dirty="0">
                <a:latin typeface="Arial" pitchFamily="34" charset="0"/>
                <a:cs typeface="Arial" pitchFamily="34" charset="0"/>
              </a:rPr>
              <a:t>Semana </a:t>
            </a:r>
            <a:r>
              <a:rPr lang="es-ES" sz="1600" dirty="0" smtClean="0">
                <a:latin typeface="Arial" pitchFamily="34" charset="0"/>
                <a:cs typeface="Arial" pitchFamily="34" charset="0"/>
              </a:rPr>
              <a:t>pasada.</a:t>
            </a:r>
            <a:endParaRPr lang="es-PE" sz="1600" dirty="0">
              <a:latin typeface="Arial" pitchFamily="34" charset="0"/>
              <a:cs typeface="Arial" pitchFamily="34" charset="0"/>
            </a:endParaRPr>
          </a:p>
          <a:p>
            <a:pPr lvl="0">
              <a:lnSpc>
                <a:spcPct val="100000"/>
              </a:lnSpc>
              <a:spcBef>
                <a:spcPts val="0"/>
              </a:spcBef>
            </a:pPr>
            <a:r>
              <a:rPr lang="es-ES" sz="1600" dirty="0">
                <a:latin typeface="Arial" pitchFamily="34" charset="0"/>
                <a:cs typeface="Arial" pitchFamily="34" charset="0"/>
              </a:rPr>
              <a:t>Enero a diciembre del 2020.</a:t>
            </a:r>
            <a:endParaRPr lang="es-PE" sz="1600" dirty="0">
              <a:latin typeface="Arial" pitchFamily="34" charset="0"/>
              <a:cs typeface="Arial" pitchFamily="34" charset="0"/>
            </a:endParaRPr>
          </a:p>
          <a:p>
            <a:pPr>
              <a:lnSpc>
                <a:spcPct val="100000"/>
              </a:lnSpc>
              <a:spcBef>
                <a:spcPts val="0"/>
              </a:spcBef>
            </a:pPr>
            <a:r>
              <a:rPr lang="es-ES" sz="1600" dirty="0">
                <a:latin typeface="Arial" pitchFamily="34" charset="0"/>
                <a:cs typeface="Arial" pitchFamily="34" charset="0"/>
              </a:rPr>
              <a:t>Enero de 2020 hasta el día de la </a:t>
            </a:r>
            <a:r>
              <a:rPr lang="es-ES" sz="1600" dirty="0" smtClean="0">
                <a:latin typeface="Arial" pitchFamily="34" charset="0"/>
                <a:cs typeface="Arial" pitchFamily="34" charset="0"/>
              </a:rPr>
              <a:t>entrevista.</a:t>
            </a:r>
          </a:p>
          <a:p>
            <a:pPr marL="0" indent="0">
              <a:lnSpc>
                <a:spcPct val="100000"/>
              </a:lnSpc>
              <a:spcBef>
                <a:spcPts val="0"/>
              </a:spcBef>
              <a:buNone/>
            </a:pPr>
            <a:endParaRPr lang="es-ES" sz="500" dirty="0">
              <a:effectLst/>
              <a:latin typeface="Arial" panose="020B0604020202020204" pitchFamily="34" charset="0"/>
              <a:ea typeface="Times New Roman" panose="02020603050405020304" pitchFamily="18" charset="0"/>
              <a:cs typeface="Arial" pitchFamily="34" charset="0"/>
            </a:endParaRPr>
          </a:p>
          <a:p>
            <a:pPr marL="0" indent="0">
              <a:buNone/>
            </a:pPr>
            <a:r>
              <a:rPr lang="es-MX" sz="1600" b="1" dirty="0" smtClean="0">
                <a:effectLst/>
                <a:latin typeface="Arial" pitchFamily="34" charset="0"/>
                <a:ea typeface="Calibri" panose="020F0502020204030204" pitchFamily="34" charset="0"/>
                <a:cs typeface="Arial" pitchFamily="34" charset="0"/>
              </a:rPr>
              <a:t>Ejemplo de diligenciamiento:</a:t>
            </a:r>
            <a:endParaRPr lang="es-MX" sz="1600" b="1" dirty="0">
              <a:effectLst/>
              <a:latin typeface="Arial" pitchFamily="34" charset="0"/>
              <a:ea typeface="Calibri" panose="020F0502020204030204" pitchFamily="34" charset="0"/>
              <a:cs typeface="Arial" pitchFamily="34" charset="0"/>
            </a:endParaRPr>
          </a:p>
          <a:p>
            <a:pPr marL="0" indent="0" algn="just">
              <a:buNone/>
            </a:pPr>
            <a:r>
              <a:rPr lang="es-MX" sz="1600" dirty="0">
                <a:latin typeface="Arial" pitchFamily="34" charset="0"/>
                <a:cs typeface="Arial" pitchFamily="34" charset="0"/>
              </a:rPr>
              <a:t>El productor LEYVA DOROTEO PAULINO ROMÁN declara que viven permanentemente en su hogar las siguientes personas: su esposa CHÁVEZ MORALES MARÍA ISABEL, su hija LEYVA CHÁVEZ GRACIELA ROCÍO, su yerno HUAMÁN CARRILLO MIGUEL ÁNGEL, su nieto HUAMÁN LEYVA HAROLD HÉCTOR, su suegro CHÁVEZ ROSAS ANTONIO RAÚL y su cuñado CHÁVEZ MORALES MANUEL JULIO. El sr. Paulino menciona que </a:t>
            </a:r>
            <a:r>
              <a:rPr lang="es-MX" sz="1600" dirty="0" smtClean="0">
                <a:latin typeface="Arial" pitchFamily="34" charset="0"/>
                <a:cs typeface="Arial" pitchFamily="34" charset="0"/>
              </a:rPr>
              <a:t>tiene 50 </a:t>
            </a:r>
            <a:r>
              <a:rPr lang="es-MX" sz="1600" dirty="0">
                <a:latin typeface="Arial" pitchFamily="34" charset="0"/>
                <a:cs typeface="Arial" pitchFamily="34" charset="0"/>
              </a:rPr>
              <a:t>años cumplidos, estudió hasta 4 grado de primaria, aprendió en su niñez Quechua, su esposa María tiene 48 años cumplidos, estudió hasta 3 grado de primaria, aprendió en su niñez Quechua, participa en las labores agrarias realizando pastoreo de su ganado, como también dar alimentación y bebida a sus animales, ordeña a las vacas y elabora queso; su hija Graciela tiene 28 años cumplidos, estudió hasta 5 año de secundaria, aprendió en su niñez Quechua, participa en las labores agrarias realizando actividades domésticas. Su yerno Miguel tiene 28 años cumplidos, está estudiando la carrera de técnico agropecuario y cursa el 4° ciclo en un instituto superior tecnológico, aprendió en su niñez Quechua, participa en las labores agrarias realizando arado, sembrando y regando cultivos, aplica abonos y fertilizantes, ayuda en la cosecha. Su nieto Harold tiene 6 años cumplidos, estudió en jardín y ahora está cursando el primer grado de primaria, aprendió en su niñez Castellano, participa en las labores agrarias dando de comer a sus gallinas y cuyes, la semana pasada realizó 2 horas de esta labor. Su suegro Antonio tiene 101 años cumplidos, estudió hasta transición, aprendió en su niñez Quechua, no participa en las labores agrarias por su avanzada edad. Su cuñado Manuel tiene 40 años cumplidos, terminó la secundaria, aprendió en su niñez Quechua, participa en las labores agrarias realizando arado, sembrando y regando cultivos, aplica abonos y fertilizantes, ayuda en la cosecha y cuida la salud de los animales.</a:t>
            </a:r>
          </a:p>
          <a:p>
            <a:pPr marL="0" indent="0">
              <a:buNone/>
            </a:pPr>
            <a:r>
              <a:rPr lang="es-MX" sz="1600" dirty="0">
                <a:latin typeface="Arial" pitchFamily="34" charset="0"/>
                <a:cs typeface="Arial" pitchFamily="34" charset="0"/>
              </a:rPr>
              <a:t> </a:t>
            </a:r>
          </a:p>
        </p:txBody>
      </p:sp>
    </p:spTree>
    <p:extLst>
      <p:ext uri="{BB962C8B-B14F-4D97-AF65-F5344CB8AC3E}">
        <p14:creationId xmlns:p14="http://schemas.microsoft.com/office/powerpoint/2010/main" val="675090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5EA9F612-B186-4813-B518-C79B708A8D46}"/>
              </a:ext>
            </a:extLst>
          </p:cNvPr>
          <p:cNvSpPr>
            <a:spLocks noGrp="1"/>
          </p:cNvSpPr>
          <p:nvPr>
            <p:ph idx="1"/>
          </p:nvPr>
        </p:nvSpPr>
        <p:spPr>
          <a:xfrm>
            <a:off x="257175" y="238125"/>
            <a:ext cx="11677650" cy="6346461"/>
          </a:xfrm>
        </p:spPr>
        <p:txBody>
          <a:bodyPr>
            <a:normAutofit lnSpcReduction="10000"/>
          </a:bodyPr>
          <a:lstStyle/>
          <a:p>
            <a:pPr marL="0" indent="0">
              <a:buNone/>
            </a:pPr>
            <a:r>
              <a:rPr lang="es-MX" sz="1800" b="1" dirty="0" smtClean="0">
                <a:solidFill>
                  <a:srgbClr val="FF0000"/>
                </a:solidFill>
              </a:rPr>
              <a:t>Nota </a:t>
            </a:r>
            <a:r>
              <a:rPr lang="es-MX" sz="1800" b="1" dirty="0">
                <a:solidFill>
                  <a:srgbClr val="FF0000"/>
                </a:solidFill>
              </a:rPr>
              <a:t>para el editor:</a:t>
            </a:r>
          </a:p>
          <a:p>
            <a:pPr marL="0" indent="0" algn="just">
              <a:buNone/>
            </a:pPr>
            <a:r>
              <a:rPr lang="es-MX" sz="1800" b="1" dirty="0">
                <a:solidFill>
                  <a:srgbClr val="FF0000"/>
                </a:solidFill>
              </a:rPr>
              <a:t>Se adjunta el Excel “Registro </a:t>
            </a:r>
            <a:r>
              <a:rPr lang="es-MX" sz="1800" b="1" dirty="0" smtClean="0">
                <a:solidFill>
                  <a:srgbClr val="FF0000"/>
                </a:solidFill>
              </a:rPr>
              <a:t>capítulo </a:t>
            </a:r>
            <a:r>
              <a:rPr lang="es-MX" sz="1800" b="1" dirty="0">
                <a:solidFill>
                  <a:srgbClr val="FF0000"/>
                </a:solidFill>
              </a:rPr>
              <a:t>XI” con los ejemplos desde la pregunta 1101 hasta la pregunta 1108, en el video debe aparecer el registro de la pregunta 1101 y 1102 de forma vertical, y para cada </a:t>
            </a:r>
            <a:r>
              <a:rPr lang="es-MX" sz="1800" b="1" dirty="0" smtClean="0">
                <a:solidFill>
                  <a:srgbClr val="FF0000"/>
                </a:solidFill>
              </a:rPr>
              <a:t>persona, iniciando por la persona 1 (productor) </a:t>
            </a:r>
            <a:r>
              <a:rPr lang="es-MX" sz="1800" b="1" dirty="0">
                <a:solidFill>
                  <a:srgbClr val="FF0000"/>
                </a:solidFill>
              </a:rPr>
              <a:t>registre de forma horizontal desde la pregunta 1103 hasta la pregunta 1108 según corresponda</a:t>
            </a:r>
            <a:r>
              <a:rPr lang="es-MX" sz="1800" b="1" dirty="0" smtClean="0">
                <a:solidFill>
                  <a:srgbClr val="FF0000"/>
                </a:solidFill>
              </a:rPr>
              <a:t>.</a:t>
            </a:r>
          </a:p>
          <a:p>
            <a:pPr marL="0" indent="0" algn="just">
              <a:buNone/>
            </a:pPr>
            <a:r>
              <a:rPr lang="es-MX" sz="1800" b="1" dirty="0" smtClean="0">
                <a:solidFill>
                  <a:srgbClr val="FF0000"/>
                </a:solidFill>
              </a:rPr>
              <a:t>Se debe indicar que este capítulo contiene también las preguntas 1109 a 1117 referidas solo al productor/a y se puede mostrar las preguntas diligenciadas que también se encuentran en el archivo </a:t>
            </a:r>
            <a:r>
              <a:rPr lang="es-MX" sz="1800" b="1" dirty="0">
                <a:solidFill>
                  <a:srgbClr val="FF0000"/>
                </a:solidFill>
              </a:rPr>
              <a:t>“Registro capítulo XI” </a:t>
            </a:r>
            <a:r>
              <a:rPr lang="es-MX" sz="1800" b="1" dirty="0" smtClean="0">
                <a:solidFill>
                  <a:srgbClr val="FF0000"/>
                </a:solidFill>
              </a:rPr>
              <a:t>.</a:t>
            </a:r>
            <a:endParaRPr lang="es-MX" sz="1800" b="1" dirty="0">
              <a:solidFill>
                <a:srgbClr val="FF0000"/>
              </a:solidFill>
            </a:endParaRPr>
          </a:p>
          <a:p>
            <a:pPr marL="0" indent="0" algn="just">
              <a:lnSpc>
                <a:spcPct val="110000"/>
              </a:lnSpc>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buNone/>
            </a:pP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a:t>
            </a:r>
            <a:r>
              <a:rPr lang="es-ES" sz="1800" b="1"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XII</a:t>
            </a:r>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MX"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EVALUACIÓN DE RESULTADOS</a:t>
            </a:r>
            <a:endParaRPr lang="es-MX"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Llevar un control del proceso de la encuesta, registrando las visitas del encuestador/a y el resultado de la entrevista. Asimismo, las visitas de supervisión y datos de los funcionarios de la encuesta.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6000"/>
              </a:lnSpc>
              <a:spcAft>
                <a:spcPts val="1000"/>
              </a:spcAft>
              <a:buNone/>
            </a:pPr>
            <a:r>
              <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Además, en este capítulo, se registrarán las situaciones especiales que se dan durante el desarrollo de la encuesta</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indent="0">
              <a:buNone/>
            </a:pPr>
            <a:r>
              <a:rPr lang="es-ES" sz="1800" b="1" dirty="0">
                <a:solidFill>
                  <a:srgbClr val="000000"/>
                </a:solidFill>
                <a:latin typeface="Arial" panose="020B0604020202020204" pitchFamily="34" charset="0"/>
                <a:ea typeface="Arial" panose="020B0604020202020204" pitchFamily="34" charset="0"/>
                <a:cs typeface="Arial" panose="020B0604020202020204" pitchFamily="34" charset="0"/>
              </a:rPr>
              <a:t>Periodos de referencia: </a:t>
            </a:r>
            <a:r>
              <a:rPr lang="es-ES" sz="1800" dirty="0" smtClean="0">
                <a:latin typeface="Arial" pitchFamily="34" charset="0"/>
                <a:cs typeface="Arial" pitchFamily="34" charset="0"/>
              </a:rPr>
              <a:t>Día </a:t>
            </a:r>
            <a:r>
              <a:rPr lang="es-ES" sz="1800" dirty="0">
                <a:latin typeface="Arial" pitchFamily="34" charset="0"/>
                <a:cs typeface="Arial" pitchFamily="34" charset="0"/>
              </a:rPr>
              <a:t>de la entrevista</a:t>
            </a:r>
            <a:r>
              <a:rPr lang="es-ES" sz="1800" dirty="0" smtClean="0">
                <a:latin typeface="Arial" pitchFamily="34" charset="0"/>
                <a:cs typeface="Arial" pitchFamily="34" charset="0"/>
              </a:rPr>
              <a:t>.</a:t>
            </a:r>
          </a:p>
          <a:p>
            <a:pPr marL="0" indent="0">
              <a:buNone/>
            </a:pPr>
            <a:endParaRPr lang="es-PE" sz="1000" dirty="0">
              <a:latin typeface="Arial" pitchFamily="34" charset="0"/>
              <a:cs typeface="Arial" pitchFamily="34" charset="0"/>
            </a:endParaRPr>
          </a:p>
          <a:p>
            <a:pPr marL="0" indent="0" algn="just">
              <a:lnSpc>
                <a:spcPct val="106000"/>
              </a:lnSpc>
              <a:spcAft>
                <a:spcPts val="1000"/>
              </a:spcAft>
              <a:buNone/>
            </a:pPr>
            <a:r>
              <a:rPr lang="es-ES" sz="1800" b="1" dirty="0" smtClean="0">
                <a:latin typeface="Arial" panose="020B0604020202020204" pitchFamily="34" charset="0"/>
                <a:ea typeface="Calibri" panose="020F0502020204030204" pitchFamily="34" charset="0"/>
                <a:cs typeface="Times New Roman" panose="02020603050405020304" pitchFamily="18" charset="0"/>
              </a:rPr>
              <a:t>Este </a:t>
            </a:r>
            <a:r>
              <a:rPr lang="es-ES" sz="1800" b="1" dirty="0">
                <a:latin typeface="Arial" panose="020B0604020202020204" pitchFamily="34" charset="0"/>
                <a:ea typeface="Calibri" panose="020F0502020204030204" pitchFamily="34" charset="0"/>
                <a:cs typeface="Times New Roman" panose="02020603050405020304" pitchFamily="18" charset="0"/>
              </a:rPr>
              <a:t>capítulo consta de 2 módulos:</a:t>
            </a:r>
          </a:p>
          <a:p>
            <a:pPr marL="0" indent="0" algn="just">
              <a:lnSpc>
                <a:spcPct val="106000"/>
              </a:lnSpc>
              <a:spcAft>
                <a:spcPts val="1000"/>
              </a:spcAft>
              <a:buNone/>
            </a:pPr>
            <a:r>
              <a:rPr lang="es-ES" sz="1800" dirty="0">
                <a:solidFill>
                  <a:srgbClr val="000000"/>
                </a:solidFill>
                <a:effectLst/>
                <a:latin typeface="Arial" panose="020B0604020202020204" pitchFamily="34" charset="0"/>
                <a:ea typeface="Arial" panose="020B0604020202020204" pitchFamily="34" charset="0"/>
              </a:rPr>
              <a:t>Módulo XII.A. Resultados de la entrevista y supervisión</a:t>
            </a:r>
            <a:endParaRPr lang="es-ES" sz="1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0" indent="0" algn="just">
              <a:lnSpc>
                <a:spcPct val="106000"/>
              </a:lnSpc>
              <a:spcAft>
                <a:spcPts val="1000"/>
              </a:spcAft>
              <a:buNone/>
            </a:pPr>
            <a:r>
              <a:rPr lang="es-ES" sz="1800" dirty="0">
                <a:solidFill>
                  <a:srgbClr val="000000"/>
                </a:solidFill>
                <a:effectLst/>
                <a:latin typeface="Arial" panose="020B0604020202020204" pitchFamily="34" charset="0"/>
                <a:ea typeface="Arial" panose="020B0604020202020204" pitchFamily="34" charset="0"/>
              </a:rPr>
              <a:t>Módulo XII.B. </a:t>
            </a:r>
            <a:r>
              <a:rPr lang="es-ES" sz="1800" dirty="0" smtClean="0">
                <a:solidFill>
                  <a:srgbClr val="000000"/>
                </a:solidFill>
                <a:effectLst/>
                <a:latin typeface="Arial" panose="020B0604020202020204" pitchFamily="34" charset="0"/>
                <a:ea typeface="Arial" panose="020B0604020202020204" pitchFamily="34" charset="0"/>
              </a:rPr>
              <a:t>Observaciones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018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225990B1-E2A0-4220-AACA-121CBB4D1376}"/>
              </a:ext>
            </a:extLst>
          </p:cNvPr>
          <p:cNvSpPr>
            <a:spLocks noGrp="1"/>
          </p:cNvSpPr>
          <p:nvPr>
            <p:ph idx="1"/>
          </p:nvPr>
        </p:nvSpPr>
        <p:spPr>
          <a:xfrm>
            <a:off x="838200" y="352540"/>
            <a:ext cx="10515600" cy="6292100"/>
          </a:xfrm>
        </p:spPr>
        <p:txBody>
          <a:bodyPr/>
          <a:lstStyle/>
          <a:p>
            <a:pPr algn="just"/>
            <a:r>
              <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CAPÍTULO II.  IDENTIFICACIÓN DEL PRODUCTOR/A AGRARIO/A Y CARACTERÍSTICAS DE LA PARCELA AGRARIA</a:t>
            </a:r>
          </a:p>
          <a:p>
            <a:pPr marL="265113" indent="0" algn="just">
              <a:buNone/>
            </a:pPr>
            <a:r>
              <a:rPr lang="es-ES" sz="1800" b="1" dirty="0">
                <a:solidFill>
                  <a:srgbClr val="000000"/>
                </a:solidFill>
                <a:effectLst/>
                <a:latin typeface="Arial" panose="020B0604020202020204" pitchFamily="34" charset="0"/>
                <a:ea typeface="MS Mincho" panose="02020609040205080304" pitchFamily="49" charset="-128"/>
              </a:rPr>
              <a:t>OBJETIVO: </a:t>
            </a:r>
            <a:r>
              <a:rPr lang="es-ES" sz="1800" dirty="0">
                <a:effectLst/>
                <a:latin typeface="Arial" panose="020B0604020202020204" pitchFamily="34" charset="0"/>
                <a:ea typeface="Times New Roman" panose="02020603050405020304" pitchFamily="18" charset="0"/>
              </a:rPr>
              <a:t>Permite conocer al productor/a agrario/a o el encuestado idóneo de las parcelas seleccionadas en el segmento de </a:t>
            </a:r>
            <a:r>
              <a:rPr lang="es-ES" sz="1800" dirty="0" smtClean="0">
                <a:effectLst/>
                <a:latin typeface="Arial" panose="020B0604020202020204" pitchFamily="34" charset="0"/>
                <a:ea typeface="Times New Roman" panose="02020603050405020304" pitchFamily="18" charset="0"/>
              </a:rPr>
              <a:t>muestreo</a:t>
            </a:r>
          </a:p>
          <a:p>
            <a:pPr marL="265113" indent="0" algn="just">
              <a:buNone/>
            </a:pPr>
            <a:endParaRPr lang="es-ES" sz="1000" b="1" dirty="0" smtClean="0">
              <a:solidFill>
                <a:srgbClr val="000000"/>
              </a:solidFill>
              <a:latin typeface="Arial" pitchFamily="34" charset="0"/>
              <a:ea typeface="Calibri" panose="020F0502020204030204" pitchFamily="34" charset="0"/>
              <a:cs typeface="Arial" pitchFamily="34" charset="0"/>
            </a:endParaRPr>
          </a:p>
          <a:p>
            <a:pPr marL="265113" indent="0" algn="just">
              <a:buNone/>
            </a:pPr>
            <a:r>
              <a:rPr lang="es-ES" sz="1800" b="1" dirty="0" smtClean="0">
                <a:solidFill>
                  <a:srgbClr val="000000"/>
                </a:solidFill>
                <a:latin typeface="Arial" pitchFamily="34" charset="0"/>
                <a:ea typeface="Calibri" panose="020F0502020204030204" pitchFamily="34" charset="0"/>
                <a:cs typeface="Arial" pitchFamily="34" charset="0"/>
              </a:rPr>
              <a:t>Periodo </a:t>
            </a:r>
            <a:r>
              <a:rPr lang="es-ES" sz="1800" b="1" dirty="0">
                <a:solidFill>
                  <a:srgbClr val="000000"/>
                </a:solidFill>
                <a:latin typeface="Arial" pitchFamily="34" charset="0"/>
                <a:ea typeface="Calibri" panose="020F0502020204030204" pitchFamily="34" charset="0"/>
                <a:cs typeface="Arial" pitchFamily="34" charset="0"/>
              </a:rPr>
              <a:t>de referencia: </a:t>
            </a:r>
            <a:r>
              <a:rPr lang="es-ES" sz="1800" dirty="0" smtClean="0">
                <a:latin typeface="Arial" pitchFamily="34" charset="0"/>
                <a:cs typeface="Arial" pitchFamily="34" charset="0"/>
              </a:rPr>
              <a:t>Día </a:t>
            </a:r>
            <a:r>
              <a:rPr lang="es-ES" sz="1800" dirty="0">
                <a:latin typeface="Arial" pitchFamily="34" charset="0"/>
                <a:cs typeface="Arial" pitchFamily="34" charset="0"/>
              </a:rPr>
              <a:t>de la entrevista.</a:t>
            </a:r>
            <a:endParaRPr lang="es-ES" sz="1800" b="1" dirty="0">
              <a:solidFill>
                <a:srgbClr val="000000"/>
              </a:solidFill>
              <a:latin typeface="Arial" panose="020B0604020202020204" pitchFamily="34" charset="0"/>
              <a:ea typeface="Calibri" panose="020F0502020204030204" pitchFamily="34" charset="0"/>
              <a:cs typeface="Arial" pitchFamily="34" charset="0"/>
            </a:endParaRPr>
          </a:p>
          <a:p>
            <a:pPr marL="265113" indent="0" algn="just">
              <a:buNone/>
            </a:pPr>
            <a:endParaRPr lang="es-ES" sz="1000" dirty="0" smtClean="0">
              <a:effectLst/>
              <a:latin typeface="Arial" panose="020B0604020202020204" pitchFamily="34" charset="0"/>
              <a:ea typeface="Times New Roman" panose="02020603050405020304" pitchFamily="18" charset="0"/>
            </a:endParaRPr>
          </a:p>
          <a:p>
            <a:pPr marL="265113" indent="0" algn="just">
              <a:buNone/>
            </a:pPr>
            <a:r>
              <a:rPr lang="es-ES" sz="1800" dirty="0" smtClean="0">
                <a:latin typeface="Arial" panose="020B0604020202020204" pitchFamily="34" charset="0"/>
                <a:ea typeface="Times New Roman" panose="02020603050405020304" pitchFamily="18" charset="0"/>
              </a:rPr>
              <a:t>El capítulo II consta d</a:t>
            </a:r>
            <a:r>
              <a:rPr lang="es-ES" sz="1800" dirty="0" smtClean="0">
                <a:effectLst/>
                <a:latin typeface="Arial" panose="020B0604020202020204" pitchFamily="34" charset="0"/>
                <a:ea typeface="Times New Roman" panose="02020603050405020304" pitchFamily="18" charset="0"/>
              </a:rPr>
              <a:t>e </a:t>
            </a:r>
            <a:r>
              <a:rPr lang="es-ES" sz="1800" dirty="0">
                <a:effectLst/>
                <a:latin typeface="Arial" panose="020B0604020202020204" pitchFamily="34" charset="0"/>
                <a:ea typeface="Times New Roman" panose="02020603050405020304" pitchFamily="18" charset="0"/>
              </a:rPr>
              <a:t>2 módulos:</a:t>
            </a:r>
          </a:p>
          <a:p>
            <a:pPr marL="265113" indent="0">
              <a:buNone/>
            </a:pPr>
            <a:endParaRPr lang="es-ES" sz="1800" b="1" dirty="0">
              <a:solidFill>
                <a:srgbClr val="000000"/>
              </a:solidFill>
              <a:latin typeface="Arial" panose="020B0604020202020204" pitchFamily="34" charset="0"/>
            </a:endParaRPr>
          </a:p>
          <a:p>
            <a:pPr marL="265113" indent="0">
              <a:buNone/>
            </a:pPr>
            <a:endParaRPr lang="es-ES" sz="1800" b="1" dirty="0">
              <a:solidFill>
                <a:srgbClr val="000000"/>
              </a:solidFill>
              <a:latin typeface="Arial" panose="020B0604020202020204" pitchFamily="34" charset="0"/>
            </a:endParaRPr>
          </a:p>
          <a:p>
            <a:pPr marL="265113" indent="0">
              <a:buNone/>
            </a:pPr>
            <a:endParaRPr lang="es-ES" sz="1800" b="1" dirty="0">
              <a:solidFill>
                <a:srgbClr val="000000"/>
              </a:solidFill>
              <a:latin typeface="Arial" panose="020B0604020202020204" pitchFamily="34" charset="0"/>
            </a:endParaRPr>
          </a:p>
          <a:p>
            <a:pPr marL="265113" indent="0">
              <a:buNone/>
            </a:pPr>
            <a:endParaRPr lang="es-ES" sz="1800" b="1" dirty="0">
              <a:solidFill>
                <a:srgbClr val="000000"/>
              </a:solidFill>
              <a:latin typeface="Arial" panose="020B0604020202020204" pitchFamily="34" charset="0"/>
            </a:endParaRPr>
          </a:p>
          <a:p>
            <a:pPr marL="265113" indent="0">
              <a:buNone/>
            </a:pPr>
            <a:endParaRPr lang="es-ES" sz="1800" b="1" dirty="0">
              <a:solidFill>
                <a:srgbClr val="000000"/>
              </a:solidFill>
              <a:latin typeface="Arial" panose="020B0604020202020204" pitchFamily="34" charset="0"/>
            </a:endParaRPr>
          </a:p>
        </p:txBody>
      </p:sp>
      <p:pic>
        <p:nvPicPr>
          <p:cNvPr id="1028" name="Picture 4" descr="Siembra y Producción de Arroz Orgánico - TvAgro por Juan Gonzalo Angel -  YouTube">
            <a:extLst>
              <a:ext uri="{FF2B5EF4-FFF2-40B4-BE49-F238E27FC236}">
                <a16:creationId xmlns:a16="http://schemas.microsoft.com/office/drawing/2014/main" xmlns="" id="{BACE62EB-B191-455B-ABEA-AFFCFC9E2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22740"/>
            <a:ext cx="4415264" cy="24835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xmlns="" id="{D1694C44-1E29-408C-AA9A-CA2F207F6AC8}"/>
              </a:ext>
            </a:extLst>
          </p:cNvPr>
          <p:cNvSpPr txBox="1"/>
          <p:nvPr/>
        </p:nvSpPr>
        <p:spPr>
          <a:xfrm>
            <a:off x="1144904" y="3097530"/>
            <a:ext cx="4524375" cy="646331"/>
          </a:xfrm>
          <a:prstGeom prst="rect">
            <a:avLst/>
          </a:prstGeom>
          <a:noFill/>
        </p:spPr>
        <p:txBody>
          <a:bodyPr wrap="square" rtlCol="0">
            <a:spAutoFit/>
          </a:bodyPr>
          <a:lstStyle/>
          <a:p>
            <a:pPr algn="just"/>
            <a:r>
              <a:rPr lang="es-ES" sz="1800" b="1" dirty="0">
                <a:solidFill>
                  <a:srgbClr val="000000"/>
                </a:solidFill>
                <a:effectLst/>
                <a:latin typeface="Arial" panose="020B0604020202020204" pitchFamily="34" charset="0"/>
                <a:ea typeface="Arial" panose="020B0604020202020204" pitchFamily="34" charset="0"/>
              </a:rPr>
              <a:t>Módulo II A. Identificación del productor/a agrario/a persona </a:t>
            </a:r>
            <a:r>
              <a:rPr lang="es-ES" sz="1800" b="1" dirty="0" smtClean="0">
                <a:solidFill>
                  <a:srgbClr val="000000"/>
                </a:solidFill>
                <a:effectLst/>
                <a:latin typeface="Arial" panose="020B0604020202020204" pitchFamily="34" charset="0"/>
                <a:ea typeface="Arial" panose="020B0604020202020204" pitchFamily="34" charset="0"/>
              </a:rPr>
              <a:t>natural</a:t>
            </a:r>
            <a:endParaRPr lang="es-MX" dirty="0"/>
          </a:p>
        </p:txBody>
      </p:sp>
      <p:sp>
        <p:nvSpPr>
          <p:cNvPr id="9" name="CuadroTexto 8">
            <a:extLst>
              <a:ext uri="{FF2B5EF4-FFF2-40B4-BE49-F238E27FC236}">
                <a16:creationId xmlns:a16="http://schemas.microsoft.com/office/drawing/2014/main" xmlns="" id="{3B565FA1-061A-4EC8-A078-63899487B97D}"/>
              </a:ext>
            </a:extLst>
          </p:cNvPr>
          <p:cNvSpPr txBox="1"/>
          <p:nvPr/>
        </p:nvSpPr>
        <p:spPr>
          <a:xfrm>
            <a:off x="6522720" y="3112770"/>
            <a:ext cx="4511040" cy="646331"/>
          </a:xfrm>
          <a:prstGeom prst="rect">
            <a:avLst/>
          </a:prstGeom>
          <a:noFill/>
        </p:spPr>
        <p:txBody>
          <a:bodyPr wrap="square" rtlCol="0">
            <a:spAutoFit/>
          </a:bodyPr>
          <a:lstStyle/>
          <a:p>
            <a:pPr marL="265113" indent="0" algn="just">
              <a:buNone/>
            </a:pPr>
            <a:r>
              <a:rPr lang="es-ES" sz="1800" b="1" dirty="0">
                <a:solidFill>
                  <a:srgbClr val="000000"/>
                </a:solidFill>
                <a:effectLst/>
                <a:latin typeface="Arial" panose="020B0604020202020204" pitchFamily="34" charset="0"/>
                <a:ea typeface="Arial" panose="020B0604020202020204" pitchFamily="34" charset="0"/>
              </a:rPr>
              <a:t>Módulo II B.  </a:t>
            </a:r>
            <a:r>
              <a:rPr lang="es-ES" sz="1800" b="1" dirty="0" smtClean="0">
                <a:solidFill>
                  <a:srgbClr val="000000"/>
                </a:solidFill>
                <a:effectLst/>
                <a:latin typeface="Arial" panose="020B0604020202020204" pitchFamily="34" charset="0"/>
                <a:ea typeface="Arial" panose="020B0604020202020204" pitchFamily="34" charset="0"/>
              </a:rPr>
              <a:t>Identificación del</a:t>
            </a:r>
          </a:p>
          <a:p>
            <a:pPr marL="265113" indent="0" algn="just">
              <a:buNone/>
            </a:pPr>
            <a:r>
              <a:rPr lang="es-ES" sz="1800" b="1" dirty="0" smtClean="0">
                <a:solidFill>
                  <a:srgbClr val="000000"/>
                </a:solidFill>
                <a:effectLst/>
                <a:latin typeface="Arial" panose="020B0604020202020204" pitchFamily="34" charset="0"/>
                <a:ea typeface="Arial" panose="020B0604020202020204" pitchFamily="34" charset="0"/>
              </a:rPr>
              <a:t>productor/a </a:t>
            </a:r>
            <a:r>
              <a:rPr lang="es-ES" sz="1800" b="1" dirty="0">
                <a:solidFill>
                  <a:srgbClr val="000000"/>
                </a:solidFill>
                <a:effectLst/>
                <a:latin typeface="Arial" panose="020B0604020202020204" pitchFamily="34" charset="0"/>
                <a:ea typeface="Arial" panose="020B0604020202020204" pitchFamily="34" charset="0"/>
              </a:rPr>
              <a:t>persona jurídica</a:t>
            </a:r>
            <a:r>
              <a:rPr lang="es-ES" sz="1800" b="1" dirty="0" smtClean="0">
                <a:solidFill>
                  <a:srgbClr val="000000"/>
                </a:solidFill>
                <a:effectLst/>
                <a:latin typeface="Arial" panose="020B0604020202020204" pitchFamily="34" charset="0"/>
                <a:ea typeface="Arial" panose="020B0604020202020204" pitchFamily="34" charset="0"/>
              </a:rPr>
              <a:t>.</a:t>
            </a:r>
            <a:endParaRPr lang="es-MX" dirty="0"/>
          </a:p>
        </p:txBody>
      </p:sp>
      <p:pic>
        <p:nvPicPr>
          <p:cNvPr id="1030" name="Picture 6" descr="Empresa Agroindustrial Casa Grande S.A.A. by estefani cecilia sanchez  benites">
            <a:extLst>
              <a:ext uri="{FF2B5EF4-FFF2-40B4-BE49-F238E27FC236}">
                <a16:creationId xmlns:a16="http://schemas.microsoft.com/office/drawing/2014/main" xmlns="" id="{686BFAB7-F93C-47E8-B43C-5DF4A3961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775001"/>
            <a:ext cx="3971923" cy="248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01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C3A62005-8230-4875-AC0A-B348D66A2F6F}"/>
              </a:ext>
            </a:extLst>
          </p:cNvPr>
          <p:cNvSpPr>
            <a:spLocks noGrp="1"/>
          </p:cNvSpPr>
          <p:nvPr>
            <p:ph idx="1"/>
          </p:nvPr>
        </p:nvSpPr>
        <p:spPr>
          <a:xfrm>
            <a:off x="838200" y="200025"/>
            <a:ext cx="10515600" cy="6568450"/>
          </a:xfrm>
        </p:spPr>
        <p:txBody>
          <a:bodyPr/>
          <a:lstStyle/>
          <a:p>
            <a:pPr algn="just"/>
            <a:r>
              <a:rPr lang="es-ES" sz="1800" b="1" dirty="0">
                <a:solidFill>
                  <a:srgbClr val="000000"/>
                </a:solidFill>
                <a:effectLst/>
                <a:latin typeface="Arial" panose="020B0604020202020204" pitchFamily="34" charset="0"/>
                <a:ea typeface="Calibri" panose="020F0502020204030204" pitchFamily="34" charset="0"/>
              </a:rPr>
              <a:t>CAPÍTULO III.  ÁREA TOTAL EN USOS Y COBERTURAS DE LA TIERRA DENTRO DE LA PARCELA, NÚMERO DE PARCELAS EN EL DISTRITO Y RÉGIMEN DE TENENCIA</a:t>
            </a:r>
            <a:endParaRPr lang="es-ES" sz="1800" b="1"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180975" indent="0" algn="just">
              <a:buNone/>
            </a:pPr>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Conocer el área de la parcelas, área de los lotes, área de los rodales, área de los potreros, otros usos de la tierra, número de parcelas y régimen de tenencia de las parcelas agrarias seleccionadas  en el segmento de </a:t>
            </a:r>
            <a:r>
              <a:rPr lang="es-ES" sz="1800" dirty="0" smtClean="0">
                <a:effectLst/>
                <a:latin typeface="Arial" panose="020B0604020202020204" pitchFamily="34" charset="0"/>
                <a:ea typeface="Times New Roman" panose="02020603050405020304" pitchFamily="18" charset="0"/>
                <a:cs typeface="Times New Roman" panose="02020603050405020304" pitchFamily="18" charset="0"/>
              </a:rPr>
              <a:t>muestreo.</a:t>
            </a:r>
          </a:p>
          <a:p>
            <a:pPr marL="265113" indent="0" algn="just">
              <a:buNone/>
            </a:pPr>
            <a:endParaRPr lang="es-ES" sz="200" b="1" dirty="0" smtClean="0">
              <a:solidFill>
                <a:srgbClr val="000000"/>
              </a:solidFill>
              <a:latin typeface="Arial" pitchFamily="34" charset="0"/>
              <a:ea typeface="Calibri" panose="020F0502020204030204" pitchFamily="34" charset="0"/>
              <a:cs typeface="Arial" pitchFamily="34" charset="0"/>
            </a:endParaRPr>
          </a:p>
          <a:p>
            <a:pPr marL="265113" indent="0" algn="just">
              <a:buNone/>
            </a:pPr>
            <a:r>
              <a:rPr lang="es-ES" sz="1800" b="1" dirty="0" smtClean="0">
                <a:solidFill>
                  <a:srgbClr val="000000"/>
                </a:solidFill>
                <a:latin typeface="Arial" pitchFamily="34" charset="0"/>
                <a:ea typeface="Calibri" panose="020F0502020204030204" pitchFamily="34" charset="0"/>
                <a:cs typeface="Arial" pitchFamily="34" charset="0"/>
              </a:rPr>
              <a:t>Periodo </a:t>
            </a:r>
            <a:r>
              <a:rPr lang="es-ES" sz="1800" b="1" dirty="0">
                <a:solidFill>
                  <a:srgbClr val="000000"/>
                </a:solidFill>
                <a:latin typeface="Arial" pitchFamily="34" charset="0"/>
                <a:ea typeface="Calibri" panose="020F0502020204030204" pitchFamily="34" charset="0"/>
                <a:cs typeface="Arial" pitchFamily="34" charset="0"/>
              </a:rPr>
              <a:t>de referencia: </a:t>
            </a:r>
            <a:r>
              <a:rPr lang="es-ES" sz="1800" dirty="0">
                <a:latin typeface="Arial" pitchFamily="34" charset="0"/>
                <a:cs typeface="Arial" pitchFamily="34" charset="0"/>
              </a:rPr>
              <a:t>Día de la entrevista.</a:t>
            </a:r>
            <a:endParaRPr lang="es-ES" sz="1800" b="1" dirty="0">
              <a:solidFill>
                <a:srgbClr val="000000"/>
              </a:solidFill>
              <a:latin typeface="Arial" panose="020B0604020202020204" pitchFamily="34" charset="0"/>
              <a:ea typeface="Calibri" panose="020F0502020204030204" pitchFamily="34" charset="0"/>
              <a:cs typeface="Arial" pitchFamily="34" charset="0"/>
            </a:endParaRPr>
          </a:p>
          <a:p>
            <a:pPr marL="265113" indent="0" algn="just">
              <a:buNone/>
            </a:pPr>
            <a:endParaRPr lang="es-ES" sz="100" dirty="0">
              <a:latin typeface="Arial" panose="020B0604020202020204" pitchFamily="34" charset="0"/>
              <a:ea typeface="Times New Roman" panose="02020603050405020304" pitchFamily="18" charset="0"/>
            </a:endParaRPr>
          </a:p>
          <a:p>
            <a:pPr marL="265113" indent="0" algn="just">
              <a:buNone/>
            </a:pPr>
            <a:r>
              <a:rPr lang="es-ES" sz="1800" dirty="0">
                <a:latin typeface="Arial" panose="020B0604020202020204" pitchFamily="34" charset="0"/>
                <a:ea typeface="Times New Roman" panose="02020603050405020304" pitchFamily="18" charset="0"/>
              </a:rPr>
              <a:t>El capítulo </a:t>
            </a:r>
            <a:r>
              <a:rPr lang="es-ES" sz="1800" dirty="0" smtClean="0">
                <a:latin typeface="Arial" panose="020B0604020202020204" pitchFamily="34" charset="0"/>
                <a:ea typeface="Times New Roman" panose="02020603050405020304" pitchFamily="18" charset="0"/>
              </a:rPr>
              <a:t>III </a:t>
            </a:r>
            <a:r>
              <a:rPr lang="es-ES" sz="1800" dirty="0">
                <a:latin typeface="Arial" panose="020B0604020202020204" pitchFamily="34" charset="0"/>
                <a:ea typeface="Times New Roman" panose="02020603050405020304" pitchFamily="18" charset="0"/>
              </a:rPr>
              <a:t>consta de </a:t>
            </a:r>
            <a:r>
              <a:rPr lang="es-ES" sz="1800" dirty="0" smtClean="0">
                <a:latin typeface="Arial" panose="020B0604020202020204" pitchFamily="34" charset="0"/>
                <a:ea typeface="Times New Roman" panose="02020603050405020304" pitchFamily="18" charset="0"/>
              </a:rPr>
              <a:t>3 </a:t>
            </a:r>
            <a:r>
              <a:rPr lang="es-ES" sz="1800" dirty="0">
                <a:latin typeface="Arial" panose="020B0604020202020204" pitchFamily="34" charset="0"/>
                <a:ea typeface="Times New Roman" panose="02020603050405020304" pitchFamily="18" charset="0"/>
              </a:rPr>
              <a:t>módulos:</a:t>
            </a:r>
          </a:p>
          <a:p>
            <a:pPr marL="0" indent="0">
              <a:buNone/>
            </a:pPr>
            <a:endParaRPr lang="es-MX" sz="500" dirty="0"/>
          </a:p>
        </p:txBody>
      </p:sp>
      <p:sp>
        <p:nvSpPr>
          <p:cNvPr id="4" name="CuadroTexto 3">
            <a:extLst>
              <a:ext uri="{FF2B5EF4-FFF2-40B4-BE49-F238E27FC236}">
                <a16:creationId xmlns:a16="http://schemas.microsoft.com/office/drawing/2014/main" xmlns="" id="{054059B5-8FEE-488F-A834-444D966AB001}"/>
              </a:ext>
            </a:extLst>
          </p:cNvPr>
          <p:cNvSpPr txBox="1"/>
          <p:nvPr/>
        </p:nvSpPr>
        <p:spPr>
          <a:xfrm>
            <a:off x="1108072" y="2811780"/>
            <a:ext cx="4549776" cy="923330"/>
          </a:xfrm>
          <a:prstGeom prst="rect">
            <a:avLst/>
          </a:prstGeom>
          <a:noFill/>
        </p:spPr>
        <p:txBody>
          <a:bodyPr wrap="square" rtlCol="0">
            <a:spAutoFit/>
          </a:bodyPr>
          <a:lstStyle/>
          <a:p>
            <a:pPr algn="just"/>
            <a:r>
              <a:rPr lang="es-ES" sz="1800" b="1" dirty="0">
                <a:solidFill>
                  <a:srgbClr val="000000"/>
                </a:solidFill>
                <a:effectLst/>
                <a:latin typeface="Arial" panose="020B0604020202020204" pitchFamily="34" charset="0"/>
                <a:ea typeface="Arial" panose="020B0604020202020204" pitchFamily="34" charset="0"/>
              </a:rPr>
              <a:t>Módulo IIIA. Área </a:t>
            </a:r>
            <a:r>
              <a:rPr lang="es-ES" sz="1800" b="1" dirty="0" smtClean="0">
                <a:solidFill>
                  <a:srgbClr val="000000"/>
                </a:solidFill>
                <a:effectLst/>
                <a:latin typeface="Arial" panose="020B0604020202020204" pitchFamily="34" charset="0"/>
                <a:ea typeface="Arial" panose="020B0604020202020204" pitchFamily="34" charset="0"/>
              </a:rPr>
              <a:t>total </a:t>
            </a:r>
            <a:r>
              <a:rPr lang="es-ES" sz="1800" b="1" dirty="0">
                <a:solidFill>
                  <a:srgbClr val="000000"/>
                </a:solidFill>
                <a:effectLst/>
                <a:latin typeface="Arial" panose="020B0604020202020204" pitchFamily="34" charset="0"/>
                <a:ea typeface="Arial" panose="020B0604020202020204" pitchFamily="34" charset="0"/>
              </a:rPr>
              <a:t>en usos y coberturas de la tierra de la </a:t>
            </a:r>
            <a:r>
              <a:rPr lang="es-ES" sz="1800" b="1" dirty="0" smtClean="0">
                <a:solidFill>
                  <a:srgbClr val="000000"/>
                </a:solidFill>
                <a:effectLst/>
                <a:latin typeface="Arial" panose="020B0604020202020204" pitchFamily="34" charset="0"/>
                <a:ea typeface="Arial" panose="020B0604020202020204" pitchFamily="34" charset="0"/>
              </a:rPr>
              <a:t>parcela agraria </a:t>
            </a:r>
            <a:r>
              <a:rPr lang="es-ES" sz="1800" b="1" dirty="0">
                <a:solidFill>
                  <a:srgbClr val="000000"/>
                </a:solidFill>
                <a:effectLst/>
                <a:latin typeface="Arial" panose="020B0604020202020204" pitchFamily="34" charset="0"/>
                <a:ea typeface="Arial" panose="020B0604020202020204" pitchFamily="34" charset="0"/>
              </a:rPr>
              <a:t>y no agraria</a:t>
            </a:r>
            <a:endParaRPr lang="es-MX" b="1" dirty="0"/>
          </a:p>
        </p:txBody>
      </p:sp>
      <p:sp>
        <p:nvSpPr>
          <p:cNvPr id="7" name="CuadroTexto 6">
            <a:extLst>
              <a:ext uri="{FF2B5EF4-FFF2-40B4-BE49-F238E27FC236}">
                <a16:creationId xmlns:a16="http://schemas.microsoft.com/office/drawing/2014/main" xmlns="" id="{C9B687F6-F8A9-4CD9-96FA-7F8C41E596F4}"/>
              </a:ext>
            </a:extLst>
          </p:cNvPr>
          <p:cNvSpPr txBox="1"/>
          <p:nvPr/>
        </p:nvSpPr>
        <p:spPr>
          <a:xfrm>
            <a:off x="6296025" y="3133070"/>
            <a:ext cx="5019674" cy="3463512"/>
          </a:xfrm>
          <a:prstGeom prst="rect">
            <a:avLst/>
          </a:prstGeom>
          <a:noFill/>
        </p:spPr>
        <p:txBody>
          <a:bodyPr wrap="square" rtlCol="0">
            <a:spAutoFit/>
          </a:bodyPr>
          <a:lstStyle/>
          <a:p>
            <a:pPr algn="just">
              <a:lnSpc>
                <a:spcPct val="107000"/>
              </a:lnSpc>
              <a:spcAft>
                <a:spcPts val="800"/>
              </a:spcAft>
            </a:pPr>
            <a:r>
              <a:rPr lang="es-ES" sz="1800" b="1" dirty="0">
                <a:solidFill>
                  <a:srgbClr val="000000"/>
                </a:solidFill>
                <a:effectLst/>
                <a:latin typeface="Arial" panose="020B0604020202020204" pitchFamily="34" charset="0"/>
                <a:ea typeface="Arial" panose="020B0604020202020204" pitchFamily="34" charset="0"/>
              </a:rPr>
              <a:t>Lote</a:t>
            </a:r>
            <a:r>
              <a:rPr lang="es-ES" sz="1800" dirty="0">
                <a:solidFill>
                  <a:srgbClr val="000000"/>
                </a:solidFill>
                <a:effectLst/>
                <a:latin typeface="Arial" panose="020B0604020202020204" pitchFamily="34" charset="0"/>
                <a:ea typeface="Arial" panose="020B0604020202020204" pitchFamily="34" charset="0"/>
              </a:rPr>
              <a:t>: </a:t>
            </a: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Es cada una de las partes de una parcela que surge de la subdivisión que realiza el productor/a agrario/a, con respecto al uso de la tierra. Un lote puede hallarse con cultivos agrícolas, pastos sembrados (potreros), en barbecho o descanso.</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Por lo general, los límites habituales de los lotes son los siguientes: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Canales, acequias. </a:t>
            </a:r>
            <a:endParaRPr lang="es-MX"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Alambrados, cercos (pueden ser cercos “vivos” como el maguey), muros, pircas, tapiales. </a:t>
            </a:r>
            <a:endParaRPr lang="es-MX"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Caminos internos (de herradura o senderos) de propiedad del productor/a. </a:t>
            </a:r>
            <a:endParaRPr lang="es-MX"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s-ES" sz="1400" dirty="0" smtClean="0">
                <a:solidFill>
                  <a:srgbClr val="000000"/>
                </a:solidFill>
                <a:effectLst/>
                <a:latin typeface="Arial" panose="020B0604020202020204" pitchFamily="34" charset="0"/>
                <a:ea typeface="Arial" panose="020B0604020202020204" pitchFamily="34" charset="0"/>
                <a:cs typeface="Times New Roman" panose="02020603050405020304" pitchFamily="18" charset="0"/>
              </a:rPr>
              <a:t>Bordo</a:t>
            </a:r>
            <a:r>
              <a:rPr lang="es-ES" sz="14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endParaRPr lang="es-MX" dirty="0"/>
          </a:p>
        </p:txBody>
      </p:sp>
      <p:pic>
        <p:nvPicPr>
          <p:cNvPr id="8" name="image147.png">
            <a:extLst>
              <a:ext uri="{FF2B5EF4-FFF2-40B4-BE49-F238E27FC236}">
                <a16:creationId xmlns:a16="http://schemas.microsoft.com/office/drawing/2014/main" xmlns="" id="{0B6D156B-C56C-461F-B8C0-75CAF6F7A182}"/>
              </a:ext>
            </a:extLst>
          </p:cNvPr>
          <p:cNvPicPr/>
          <p:nvPr/>
        </p:nvPicPr>
        <p:blipFill rotWithShape="1">
          <a:blip r:embed="rId2"/>
          <a:srcRect/>
          <a:stretch/>
        </p:blipFill>
        <p:spPr>
          <a:xfrm>
            <a:off x="1022348" y="3654445"/>
            <a:ext cx="4635500" cy="3144510"/>
          </a:xfrm>
          <a:prstGeom prst="rect">
            <a:avLst/>
          </a:prstGeom>
          <a:ln/>
        </p:spPr>
      </p:pic>
    </p:spTree>
    <p:extLst>
      <p:ext uri="{BB962C8B-B14F-4D97-AF65-F5344CB8AC3E}">
        <p14:creationId xmlns:p14="http://schemas.microsoft.com/office/powerpoint/2010/main" val="687079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ductores apuestan por el cultivo de ají cayena y habanero">
            <a:extLst>
              <a:ext uri="{FF2B5EF4-FFF2-40B4-BE49-F238E27FC236}">
                <a16:creationId xmlns:a16="http://schemas.microsoft.com/office/drawing/2014/main" xmlns="" id="{124E611C-AF8F-4721-969E-B0BB4FF00B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2" y="1295305"/>
            <a:ext cx="2876549" cy="190509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xmlns="" id="{D84C7CD1-DC8B-4892-B667-9EA1097E3778}"/>
              </a:ext>
            </a:extLst>
          </p:cNvPr>
          <p:cNvSpPr txBox="1"/>
          <p:nvPr/>
        </p:nvSpPr>
        <p:spPr>
          <a:xfrm>
            <a:off x="600074" y="202072"/>
            <a:ext cx="2876549" cy="1077218"/>
          </a:xfrm>
          <a:prstGeom prst="rect">
            <a:avLst/>
          </a:prstGeom>
          <a:noFill/>
        </p:spPr>
        <p:txBody>
          <a:bodyPr wrap="square" rtlCol="0">
            <a:spAutoFit/>
          </a:bodyPr>
          <a:lstStyle/>
          <a:p>
            <a:r>
              <a:rPr lang="es-MX" sz="1600" dirty="0"/>
              <a:t>1. CULTIVOS </a:t>
            </a:r>
            <a:r>
              <a:rPr lang="es-MX" sz="1600" dirty="0" smtClean="0"/>
              <a:t>TRANSITORIOS (DENOMINADOS CULTIVOS DE CICLO CORTO</a:t>
            </a:r>
            <a:r>
              <a:rPr lang="es-MX" sz="1600" dirty="0" smtClean="0"/>
              <a:t>) EJEMPLOS: PAPRIKA, PAPA, MAÍZ, ETC.</a:t>
            </a:r>
            <a:endParaRPr lang="es-MX" sz="1600" dirty="0"/>
          </a:p>
        </p:txBody>
      </p:sp>
      <p:sp>
        <p:nvSpPr>
          <p:cNvPr id="7" name="CuadroTexto 6">
            <a:extLst>
              <a:ext uri="{FF2B5EF4-FFF2-40B4-BE49-F238E27FC236}">
                <a16:creationId xmlns:a16="http://schemas.microsoft.com/office/drawing/2014/main" xmlns="" id="{BD2FF8F9-FA57-4671-91AF-69D72166ED3F}"/>
              </a:ext>
            </a:extLst>
          </p:cNvPr>
          <p:cNvSpPr txBox="1"/>
          <p:nvPr/>
        </p:nvSpPr>
        <p:spPr>
          <a:xfrm>
            <a:off x="4400549" y="214772"/>
            <a:ext cx="3206751" cy="1077218"/>
          </a:xfrm>
          <a:prstGeom prst="rect">
            <a:avLst/>
          </a:prstGeom>
          <a:noFill/>
        </p:spPr>
        <p:txBody>
          <a:bodyPr wrap="square" rtlCol="0">
            <a:spAutoFit/>
          </a:bodyPr>
          <a:lstStyle/>
          <a:p>
            <a:r>
              <a:rPr lang="es-MX" sz="1600" dirty="0"/>
              <a:t>2. CULTIVOS PERMANENTES </a:t>
            </a:r>
            <a:r>
              <a:rPr lang="es-MX" sz="1600" dirty="0" smtClean="0"/>
              <a:t>(DENOMINADOS </a:t>
            </a:r>
            <a:r>
              <a:rPr lang="es-MX" sz="1600" dirty="0"/>
              <a:t>CULTIVOS DE CICLO </a:t>
            </a:r>
            <a:r>
              <a:rPr lang="es-MX" sz="1600" dirty="0" smtClean="0"/>
              <a:t>LARGO</a:t>
            </a:r>
            <a:r>
              <a:rPr lang="es-MX" sz="1600" dirty="0"/>
              <a:t>) EJEMPLOS: </a:t>
            </a:r>
            <a:r>
              <a:rPr lang="es-MX" sz="1600" dirty="0" smtClean="0"/>
              <a:t>ARÁNDANO, PALTO, CAFÉ, </a:t>
            </a:r>
            <a:r>
              <a:rPr lang="es-MX" sz="1600" dirty="0"/>
              <a:t>ETC</a:t>
            </a:r>
            <a:r>
              <a:rPr lang="es-MX" sz="1600" dirty="0" smtClean="0"/>
              <a:t>.</a:t>
            </a:r>
            <a:endParaRPr lang="es-MX" sz="1600" dirty="0"/>
          </a:p>
        </p:txBody>
      </p:sp>
      <p:pic>
        <p:nvPicPr>
          <p:cNvPr id="2060" name="Picture 12" descr="El cultivo de arándano – Agriculturers.com | Red de Especialistas en  Agricultura">
            <a:extLst>
              <a:ext uri="{FF2B5EF4-FFF2-40B4-BE49-F238E27FC236}">
                <a16:creationId xmlns:a16="http://schemas.microsoft.com/office/drawing/2014/main" xmlns="" id="{62A21B69-54C6-43A9-97E0-EBD022D338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4904" y="1284109"/>
            <a:ext cx="2711236" cy="176230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xmlns="" id="{16CB686E-05DA-454A-9336-41D2162B6D90}"/>
              </a:ext>
            </a:extLst>
          </p:cNvPr>
          <p:cNvSpPr txBox="1"/>
          <p:nvPr/>
        </p:nvSpPr>
        <p:spPr>
          <a:xfrm>
            <a:off x="8129067" y="354472"/>
            <a:ext cx="2876549" cy="830997"/>
          </a:xfrm>
          <a:prstGeom prst="rect">
            <a:avLst/>
          </a:prstGeom>
          <a:noFill/>
        </p:spPr>
        <p:txBody>
          <a:bodyPr wrap="square" rtlCol="0">
            <a:spAutoFit/>
          </a:bodyPr>
          <a:lstStyle/>
          <a:p>
            <a:r>
              <a:rPr lang="es-MX" sz="1600" dirty="0"/>
              <a:t>3. CULTIVOS </a:t>
            </a:r>
            <a:r>
              <a:rPr lang="es-MX" sz="1600" dirty="0"/>
              <a:t>FORESTALES. EJEMPLOS: </a:t>
            </a:r>
            <a:r>
              <a:rPr lang="es-MX" sz="1600" dirty="0" smtClean="0"/>
              <a:t>PINO, EUCALIPTO, </a:t>
            </a:r>
            <a:r>
              <a:rPr lang="es-MX" sz="1600" dirty="0"/>
              <a:t>ETC</a:t>
            </a:r>
            <a:r>
              <a:rPr lang="es-MX" sz="1600" dirty="0" smtClean="0"/>
              <a:t>.</a:t>
            </a:r>
            <a:endParaRPr lang="es-MX" sz="1600" dirty="0"/>
          </a:p>
        </p:txBody>
      </p:sp>
      <p:pic>
        <p:nvPicPr>
          <p:cNvPr id="2064" name="Picture 16" descr="Cultivo de pino - Manejo agronomico y uso forestal - Agrotendencia.tv">
            <a:extLst>
              <a:ext uri="{FF2B5EF4-FFF2-40B4-BE49-F238E27FC236}">
                <a16:creationId xmlns:a16="http://schemas.microsoft.com/office/drawing/2014/main" xmlns="" id="{C896C788-C586-4804-A1E8-FE5CE7A25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243367" y="1217605"/>
            <a:ext cx="2743210" cy="182880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xmlns="" id="{D207E18A-1E00-4128-909A-7A02A0AB358C}"/>
              </a:ext>
            </a:extLst>
          </p:cNvPr>
          <p:cNvSpPr txBox="1"/>
          <p:nvPr/>
        </p:nvSpPr>
        <p:spPr>
          <a:xfrm>
            <a:off x="600074" y="3419789"/>
            <a:ext cx="2876549" cy="830997"/>
          </a:xfrm>
          <a:prstGeom prst="rect">
            <a:avLst/>
          </a:prstGeom>
          <a:noFill/>
        </p:spPr>
        <p:txBody>
          <a:bodyPr wrap="square" rtlCol="0">
            <a:spAutoFit/>
          </a:bodyPr>
          <a:lstStyle/>
          <a:p>
            <a:r>
              <a:rPr lang="es-MX" sz="1600" dirty="0"/>
              <a:t>4. PASTOS </a:t>
            </a:r>
            <a:r>
              <a:rPr lang="es-MX" sz="1600" dirty="0"/>
              <a:t>SEMBRADOS. EJEMPLOS: </a:t>
            </a:r>
            <a:r>
              <a:rPr lang="es-MX" sz="1600" dirty="0" smtClean="0"/>
              <a:t>ALFALFA, RYE GRASS, TRÉBOL, </a:t>
            </a:r>
            <a:r>
              <a:rPr lang="es-MX" sz="1600" dirty="0"/>
              <a:t>ETC</a:t>
            </a:r>
            <a:r>
              <a:rPr lang="es-MX" sz="1600" dirty="0" smtClean="0"/>
              <a:t>.</a:t>
            </a:r>
            <a:endParaRPr lang="es-MX" sz="1600" dirty="0"/>
          </a:p>
        </p:txBody>
      </p:sp>
      <p:pic>
        <p:nvPicPr>
          <p:cNvPr id="2066" name="Picture 18" descr="Cómo Cultivar Alfalfa Orgánica en Casa - Asociación de Consumidores  Orgánicos">
            <a:extLst>
              <a:ext uri="{FF2B5EF4-FFF2-40B4-BE49-F238E27FC236}">
                <a16:creationId xmlns:a16="http://schemas.microsoft.com/office/drawing/2014/main" xmlns="" id="{A6C96215-5C1A-4352-A1CC-483EEB95B0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466"/>
          <a:stretch/>
        </p:blipFill>
        <p:spPr bwMode="auto">
          <a:xfrm>
            <a:off x="517599" y="4197350"/>
            <a:ext cx="2959024" cy="205359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xmlns="" id="{F69A1EC7-C130-4CC2-937B-60DB81BF0089}"/>
              </a:ext>
            </a:extLst>
          </p:cNvPr>
          <p:cNvSpPr txBox="1"/>
          <p:nvPr/>
        </p:nvSpPr>
        <p:spPr>
          <a:xfrm>
            <a:off x="5051425" y="3559489"/>
            <a:ext cx="1819275" cy="369332"/>
          </a:xfrm>
          <a:prstGeom prst="rect">
            <a:avLst/>
          </a:prstGeom>
          <a:noFill/>
        </p:spPr>
        <p:txBody>
          <a:bodyPr wrap="square" rtlCol="0">
            <a:spAutoFit/>
          </a:bodyPr>
          <a:lstStyle/>
          <a:p>
            <a:r>
              <a:rPr lang="es-MX" dirty="0"/>
              <a:t>5. BARBECHO</a:t>
            </a:r>
          </a:p>
        </p:txBody>
      </p:sp>
      <p:pic>
        <p:nvPicPr>
          <p:cNvPr id="2068" name="Picture 20" descr="Barbecho - Wikipedia, la enciclopedia libre">
            <a:extLst>
              <a:ext uri="{FF2B5EF4-FFF2-40B4-BE49-F238E27FC236}">
                <a16:creationId xmlns:a16="http://schemas.microsoft.com/office/drawing/2014/main" xmlns="" id="{BD32E77C-E3C7-44E4-933F-7FDFB064B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920" y="4231594"/>
            <a:ext cx="2740791" cy="205359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xmlns="" id="{1693284F-30AB-4297-82E5-6DC10D76A131}"/>
              </a:ext>
            </a:extLst>
          </p:cNvPr>
          <p:cNvSpPr txBox="1"/>
          <p:nvPr/>
        </p:nvSpPr>
        <p:spPr>
          <a:xfrm>
            <a:off x="8192769" y="3559489"/>
            <a:ext cx="2876549" cy="369332"/>
          </a:xfrm>
          <a:prstGeom prst="rect">
            <a:avLst/>
          </a:prstGeom>
          <a:noFill/>
        </p:spPr>
        <p:txBody>
          <a:bodyPr wrap="square" rtlCol="0">
            <a:spAutoFit/>
          </a:bodyPr>
          <a:lstStyle/>
          <a:p>
            <a:r>
              <a:rPr lang="es-MX" dirty="0"/>
              <a:t>6. DESCANSO</a:t>
            </a:r>
          </a:p>
        </p:txBody>
      </p:sp>
      <p:pic>
        <p:nvPicPr>
          <p:cNvPr id="20" name="Imagen 19">
            <a:extLst>
              <a:ext uri="{FF2B5EF4-FFF2-40B4-BE49-F238E27FC236}">
                <a16:creationId xmlns:a16="http://schemas.microsoft.com/office/drawing/2014/main" xmlns="" id="{93E68548-2B61-4226-843A-A7240BE2611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9423" y="4231594"/>
            <a:ext cx="2529354" cy="2116566"/>
          </a:xfrm>
          <a:prstGeom prst="rect">
            <a:avLst/>
          </a:prstGeom>
          <a:noFill/>
          <a:ln>
            <a:noFill/>
          </a:ln>
        </p:spPr>
      </p:pic>
    </p:spTree>
    <p:extLst>
      <p:ext uri="{BB962C8B-B14F-4D97-AF65-F5344CB8AC3E}">
        <p14:creationId xmlns:p14="http://schemas.microsoft.com/office/powerpoint/2010/main" val="3860878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D84C7CD1-DC8B-4892-B667-9EA1097E3778}"/>
              </a:ext>
            </a:extLst>
          </p:cNvPr>
          <p:cNvSpPr txBox="1"/>
          <p:nvPr/>
        </p:nvSpPr>
        <p:spPr>
          <a:xfrm>
            <a:off x="453800" y="252872"/>
            <a:ext cx="3022824" cy="584775"/>
          </a:xfrm>
          <a:prstGeom prst="rect">
            <a:avLst/>
          </a:prstGeom>
          <a:noFill/>
        </p:spPr>
        <p:txBody>
          <a:bodyPr wrap="square" rtlCol="0">
            <a:spAutoFit/>
          </a:bodyPr>
          <a:lstStyle/>
          <a:p>
            <a:r>
              <a:rPr lang="es-MX" sz="1600" dirty="0"/>
              <a:t>7. PASTOS </a:t>
            </a:r>
            <a:r>
              <a:rPr lang="es-MX" sz="1600" dirty="0" smtClean="0"/>
              <a:t>NATURALES. EJEMPLOS: ICHU, TOROURCO, ETC.</a:t>
            </a:r>
            <a:endParaRPr lang="es-MX" sz="1600" dirty="0"/>
          </a:p>
        </p:txBody>
      </p:sp>
      <p:sp>
        <p:nvSpPr>
          <p:cNvPr id="7" name="CuadroTexto 6">
            <a:extLst>
              <a:ext uri="{FF2B5EF4-FFF2-40B4-BE49-F238E27FC236}">
                <a16:creationId xmlns:a16="http://schemas.microsoft.com/office/drawing/2014/main" xmlns="" id="{BD2FF8F9-FA57-4671-91AF-69D72166ED3F}"/>
              </a:ext>
            </a:extLst>
          </p:cNvPr>
          <p:cNvSpPr txBox="1"/>
          <p:nvPr/>
        </p:nvSpPr>
        <p:spPr>
          <a:xfrm>
            <a:off x="3829048" y="278272"/>
            <a:ext cx="2876549" cy="369332"/>
          </a:xfrm>
          <a:prstGeom prst="rect">
            <a:avLst/>
          </a:prstGeom>
          <a:noFill/>
        </p:spPr>
        <p:txBody>
          <a:bodyPr wrap="square" rtlCol="0">
            <a:spAutoFit/>
          </a:bodyPr>
          <a:lstStyle/>
          <a:p>
            <a:r>
              <a:rPr lang="es-MX" dirty="0"/>
              <a:t>8. MATORRALES</a:t>
            </a:r>
          </a:p>
        </p:txBody>
      </p:sp>
      <p:sp>
        <p:nvSpPr>
          <p:cNvPr id="11" name="CuadroTexto 10">
            <a:extLst>
              <a:ext uri="{FF2B5EF4-FFF2-40B4-BE49-F238E27FC236}">
                <a16:creationId xmlns:a16="http://schemas.microsoft.com/office/drawing/2014/main" xmlns="" id="{16CB686E-05DA-454A-9336-41D2162B6D90}"/>
              </a:ext>
            </a:extLst>
          </p:cNvPr>
          <p:cNvSpPr txBox="1"/>
          <p:nvPr/>
        </p:nvSpPr>
        <p:spPr>
          <a:xfrm>
            <a:off x="7058024" y="302544"/>
            <a:ext cx="3502962" cy="369332"/>
          </a:xfrm>
          <a:prstGeom prst="rect">
            <a:avLst/>
          </a:prstGeom>
          <a:noFill/>
        </p:spPr>
        <p:txBody>
          <a:bodyPr wrap="square" rtlCol="0">
            <a:spAutoFit/>
          </a:bodyPr>
          <a:lstStyle/>
          <a:p>
            <a:r>
              <a:rPr lang="es-MX" dirty="0"/>
              <a:t>9. MONTES Y BOSQUES NATURALES</a:t>
            </a:r>
          </a:p>
        </p:txBody>
      </p:sp>
      <p:sp>
        <p:nvSpPr>
          <p:cNvPr id="13" name="CuadroTexto 12">
            <a:extLst>
              <a:ext uri="{FF2B5EF4-FFF2-40B4-BE49-F238E27FC236}">
                <a16:creationId xmlns:a16="http://schemas.microsoft.com/office/drawing/2014/main" xmlns="" id="{D207E18A-1E00-4128-909A-7A02A0AB358C}"/>
              </a:ext>
            </a:extLst>
          </p:cNvPr>
          <p:cNvSpPr txBox="1"/>
          <p:nvPr/>
        </p:nvSpPr>
        <p:spPr>
          <a:xfrm>
            <a:off x="478154" y="3330889"/>
            <a:ext cx="2876549" cy="646331"/>
          </a:xfrm>
          <a:prstGeom prst="rect">
            <a:avLst/>
          </a:prstGeom>
          <a:noFill/>
        </p:spPr>
        <p:txBody>
          <a:bodyPr wrap="square" rtlCol="0">
            <a:spAutoFit/>
          </a:bodyPr>
          <a:lstStyle/>
          <a:p>
            <a:r>
              <a:rPr lang="es-MX" dirty="0"/>
              <a:t>10. INFRAESTRUCTURA           </a:t>
            </a:r>
            <a:br>
              <a:rPr lang="es-MX" dirty="0"/>
            </a:br>
            <a:r>
              <a:rPr lang="es-MX" dirty="0"/>
              <a:t>      AGRÍCOLA</a:t>
            </a:r>
          </a:p>
        </p:txBody>
      </p:sp>
      <p:sp>
        <p:nvSpPr>
          <p:cNvPr id="16" name="CuadroTexto 15">
            <a:extLst>
              <a:ext uri="{FF2B5EF4-FFF2-40B4-BE49-F238E27FC236}">
                <a16:creationId xmlns:a16="http://schemas.microsoft.com/office/drawing/2014/main" xmlns="" id="{F69A1EC7-C130-4CC2-937B-60DB81BF0089}"/>
              </a:ext>
            </a:extLst>
          </p:cNvPr>
          <p:cNvSpPr txBox="1"/>
          <p:nvPr/>
        </p:nvSpPr>
        <p:spPr>
          <a:xfrm>
            <a:off x="3721473" y="3330889"/>
            <a:ext cx="3242425" cy="646331"/>
          </a:xfrm>
          <a:prstGeom prst="rect">
            <a:avLst/>
          </a:prstGeom>
          <a:noFill/>
        </p:spPr>
        <p:txBody>
          <a:bodyPr wrap="square" rtlCol="0">
            <a:spAutoFit/>
          </a:bodyPr>
          <a:lstStyle/>
          <a:p>
            <a:r>
              <a:rPr lang="es-MX" dirty="0"/>
              <a:t>11. INFRAESTRUCTURA </a:t>
            </a:r>
            <a:br>
              <a:rPr lang="es-MX" dirty="0"/>
            </a:br>
            <a:r>
              <a:rPr lang="es-MX" dirty="0"/>
              <a:t>       PECUARIA</a:t>
            </a:r>
          </a:p>
        </p:txBody>
      </p:sp>
      <p:sp>
        <p:nvSpPr>
          <p:cNvPr id="18" name="CuadroTexto 17">
            <a:extLst>
              <a:ext uri="{FF2B5EF4-FFF2-40B4-BE49-F238E27FC236}">
                <a16:creationId xmlns:a16="http://schemas.microsoft.com/office/drawing/2014/main" xmlns="" id="{1693284F-30AB-4297-82E5-6DC10D76A131}"/>
              </a:ext>
            </a:extLst>
          </p:cNvPr>
          <p:cNvSpPr txBox="1"/>
          <p:nvPr/>
        </p:nvSpPr>
        <p:spPr>
          <a:xfrm>
            <a:off x="6788527" y="3415111"/>
            <a:ext cx="4041953" cy="646331"/>
          </a:xfrm>
          <a:prstGeom prst="rect">
            <a:avLst/>
          </a:prstGeom>
          <a:noFill/>
        </p:spPr>
        <p:txBody>
          <a:bodyPr wrap="square" rtlCol="0">
            <a:spAutoFit/>
          </a:bodyPr>
          <a:lstStyle/>
          <a:p>
            <a:pPr algn="ctr"/>
            <a:r>
              <a:rPr lang="es-MX" dirty="0"/>
              <a:t>12. INFRAESTRUCTURA NO </a:t>
            </a:r>
            <a:br>
              <a:rPr lang="es-MX" dirty="0"/>
            </a:br>
            <a:r>
              <a:rPr lang="es-MX" dirty="0"/>
              <a:t>   AGRARIA (MOLINERA DE ARROZ)</a:t>
            </a:r>
          </a:p>
        </p:txBody>
      </p:sp>
      <p:pic>
        <p:nvPicPr>
          <p:cNvPr id="3074" name="Picture 2" descr="ICHU - Stipa ichu">
            <a:extLst>
              <a:ext uri="{FF2B5EF4-FFF2-40B4-BE49-F238E27FC236}">
                <a16:creationId xmlns:a16="http://schemas.microsoft.com/office/drawing/2014/main" xmlns="" id="{0C598A4B-4515-4196-AF87-A255D7F637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03" y="913211"/>
            <a:ext cx="2783304" cy="20874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orral Árido Montano - Si Aves">
            <a:extLst>
              <a:ext uri="{FF2B5EF4-FFF2-40B4-BE49-F238E27FC236}">
                <a16:creationId xmlns:a16="http://schemas.microsoft.com/office/drawing/2014/main" xmlns="" id="{474FA4C6-B3FB-4184-9851-B47145C38B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473" y="993123"/>
            <a:ext cx="2484282" cy="19276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giones naturales Ecuador">
            <a:extLst>
              <a:ext uri="{FF2B5EF4-FFF2-40B4-BE49-F238E27FC236}">
                <a16:creationId xmlns:a16="http://schemas.microsoft.com/office/drawing/2014/main" xmlns="" id="{A8251450-59DD-4D41-BBC6-5337F1EA0B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3898" y="969681"/>
            <a:ext cx="3502962" cy="20518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097FC082-5A9E-4B37-8A4C-28148A1F416F}"/>
              </a:ext>
            </a:extLst>
          </p:cNvPr>
          <p:cNvPicPr>
            <a:picLocks noChangeAspect="1"/>
          </p:cNvPicPr>
          <p:nvPr/>
        </p:nvPicPr>
        <p:blipFill rotWithShape="1">
          <a:blip r:embed="rId5"/>
          <a:srcRect l="59600" t="24617" r="3746" b="36591"/>
          <a:stretch/>
        </p:blipFill>
        <p:spPr>
          <a:xfrm>
            <a:off x="3604261" y="4115260"/>
            <a:ext cx="2842260" cy="1785005"/>
          </a:xfrm>
          <a:prstGeom prst="rect">
            <a:avLst/>
          </a:prstGeom>
        </p:spPr>
      </p:pic>
      <p:pic>
        <p:nvPicPr>
          <p:cNvPr id="3088" name="Picture 16" descr="pilado de arroz proceso - Molinera Amazonas | Molinera Amazonas -  producción y comercialización de productos alimenticios de alta calidad  relacionados con el arroz">
            <a:extLst>
              <a:ext uri="{FF2B5EF4-FFF2-40B4-BE49-F238E27FC236}">
                <a16:creationId xmlns:a16="http://schemas.microsoft.com/office/drawing/2014/main" xmlns="" id="{D106AB68-7B5B-4DB6-AF7E-3F5484711A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8023" y="4078994"/>
            <a:ext cx="3502963" cy="184934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Se impulsa la producción hortícula mediante invernaderos rústicos">
            <a:extLst>
              <a:ext uri="{FF2B5EF4-FFF2-40B4-BE49-F238E27FC236}">
                <a16:creationId xmlns:a16="http://schemas.microsoft.com/office/drawing/2014/main" xmlns="" id="{1730B57A-1DEE-4418-ABDC-4DCDD1F17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00" y="4077957"/>
            <a:ext cx="2934998" cy="185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943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D84C7CD1-DC8B-4892-B667-9EA1097E3778}"/>
              </a:ext>
            </a:extLst>
          </p:cNvPr>
          <p:cNvSpPr txBox="1"/>
          <p:nvPr/>
        </p:nvSpPr>
        <p:spPr>
          <a:xfrm>
            <a:off x="352540" y="278272"/>
            <a:ext cx="3283026" cy="923330"/>
          </a:xfrm>
          <a:prstGeom prst="rect">
            <a:avLst/>
          </a:prstGeom>
          <a:noFill/>
        </p:spPr>
        <p:txBody>
          <a:bodyPr wrap="square" rtlCol="0">
            <a:spAutoFit/>
          </a:bodyPr>
          <a:lstStyle/>
          <a:p>
            <a:pPr algn="just"/>
            <a:r>
              <a:rPr lang="es-MX" dirty="0"/>
              <a:t>13. AFLORAMIENTOS ROCOSOS, ÁREAS SIN VEGETACIÓN O EROSIONADAS, ERIAZOS</a:t>
            </a:r>
          </a:p>
        </p:txBody>
      </p:sp>
      <p:sp>
        <p:nvSpPr>
          <p:cNvPr id="7" name="CuadroTexto 6">
            <a:extLst>
              <a:ext uri="{FF2B5EF4-FFF2-40B4-BE49-F238E27FC236}">
                <a16:creationId xmlns:a16="http://schemas.microsoft.com/office/drawing/2014/main" xmlns="" id="{BD2FF8F9-FA57-4671-91AF-69D72166ED3F}"/>
              </a:ext>
            </a:extLst>
          </p:cNvPr>
          <p:cNvSpPr txBox="1"/>
          <p:nvPr/>
        </p:nvSpPr>
        <p:spPr>
          <a:xfrm>
            <a:off x="3806189" y="278272"/>
            <a:ext cx="3851911" cy="923330"/>
          </a:xfrm>
          <a:prstGeom prst="rect">
            <a:avLst/>
          </a:prstGeom>
          <a:noFill/>
        </p:spPr>
        <p:txBody>
          <a:bodyPr wrap="square" rtlCol="0">
            <a:spAutoFit/>
          </a:bodyPr>
          <a:lstStyle/>
          <a:p>
            <a:pPr algn="just"/>
            <a:r>
              <a:rPr lang="es-MX" dirty="0"/>
              <a:t>14. CUERPOS DE AGUA (QUEBRADAS, RIACHUELOS, LAGUNAS, QOCHAS O RESERVORIOS DE AGUA)</a:t>
            </a:r>
          </a:p>
        </p:txBody>
      </p:sp>
      <p:sp>
        <p:nvSpPr>
          <p:cNvPr id="11" name="CuadroTexto 10">
            <a:extLst>
              <a:ext uri="{FF2B5EF4-FFF2-40B4-BE49-F238E27FC236}">
                <a16:creationId xmlns:a16="http://schemas.microsoft.com/office/drawing/2014/main" xmlns="" id="{16CB686E-05DA-454A-9336-41D2162B6D90}"/>
              </a:ext>
            </a:extLst>
          </p:cNvPr>
          <p:cNvSpPr txBox="1"/>
          <p:nvPr/>
        </p:nvSpPr>
        <p:spPr>
          <a:xfrm>
            <a:off x="8332136" y="278272"/>
            <a:ext cx="2876549" cy="923330"/>
          </a:xfrm>
          <a:prstGeom prst="rect">
            <a:avLst/>
          </a:prstGeom>
          <a:noFill/>
        </p:spPr>
        <p:txBody>
          <a:bodyPr wrap="square" rtlCol="0">
            <a:spAutoFit/>
          </a:bodyPr>
          <a:lstStyle/>
          <a:p>
            <a:pPr algn="just"/>
            <a:r>
              <a:rPr lang="es-MX" dirty="0"/>
              <a:t>15. OTROS USOS (VIVIENDA, PATIO, PISCINA, CANCHA DEPORTIVA, ETC)</a:t>
            </a:r>
          </a:p>
        </p:txBody>
      </p:sp>
      <p:pic>
        <p:nvPicPr>
          <p:cNvPr id="15" name="Imagen 14">
            <a:extLst>
              <a:ext uri="{FF2B5EF4-FFF2-40B4-BE49-F238E27FC236}">
                <a16:creationId xmlns:a16="http://schemas.microsoft.com/office/drawing/2014/main" xmlns="" id="{78184814-A46D-4F57-828B-43658B1BA5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84" y="1642705"/>
            <a:ext cx="2469515" cy="1466850"/>
          </a:xfrm>
          <a:prstGeom prst="rect">
            <a:avLst/>
          </a:prstGeom>
          <a:noFill/>
          <a:ln>
            <a:noFill/>
          </a:ln>
        </p:spPr>
      </p:pic>
      <p:pic>
        <p:nvPicPr>
          <p:cNvPr id="4098" name="Picture 2" descr="Reservorios de agua y riego por goteo en producciones hortícolas |  Instituto Nacional de Tecnología Agropecuaria">
            <a:extLst>
              <a:ext uri="{FF2B5EF4-FFF2-40B4-BE49-F238E27FC236}">
                <a16:creationId xmlns:a16="http://schemas.microsoft.com/office/drawing/2014/main" xmlns="" id="{3C3D2A33-1BFC-4B4D-BCC6-4C8579CEBA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4664" y="1269758"/>
            <a:ext cx="2854960" cy="214122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xmlns="" id="{0AFEE3ED-F3E5-4A67-B2F5-3EC85BE4A7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9302" y="1552931"/>
            <a:ext cx="3071814" cy="1866265"/>
          </a:xfrm>
          <a:prstGeom prst="rect">
            <a:avLst/>
          </a:prstGeom>
          <a:noFill/>
          <a:ln>
            <a:noFill/>
          </a:ln>
        </p:spPr>
      </p:pic>
      <p:sp>
        <p:nvSpPr>
          <p:cNvPr id="20" name="CuadroTexto 19">
            <a:extLst>
              <a:ext uri="{FF2B5EF4-FFF2-40B4-BE49-F238E27FC236}">
                <a16:creationId xmlns:a16="http://schemas.microsoft.com/office/drawing/2014/main" xmlns="" id="{22B9FC8F-CCE3-4C1A-819A-5B2BEB747B3B}"/>
              </a:ext>
            </a:extLst>
          </p:cNvPr>
          <p:cNvSpPr txBox="1"/>
          <p:nvPr/>
        </p:nvSpPr>
        <p:spPr>
          <a:xfrm>
            <a:off x="728070" y="4034714"/>
            <a:ext cx="10733046" cy="1200329"/>
          </a:xfrm>
          <a:prstGeom prst="rect">
            <a:avLst/>
          </a:prstGeom>
          <a:noFill/>
          <a:ln w="28575">
            <a:solidFill>
              <a:srgbClr val="00B050"/>
            </a:solidFill>
          </a:ln>
        </p:spPr>
        <p:txBody>
          <a:bodyPr wrap="square" rtlCol="0">
            <a:spAutoFit/>
          </a:bodyPr>
          <a:lstStyle/>
          <a:p>
            <a:pPr algn="just"/>
            <a:r>
              <a:rPr lang="es-MX" b="1" i="0" dirty="0">
                <a:solidFill>
                  <a:srgbClr val="202124"/>
                </a:solidFill>
                <a:effectLst/>
                <a:latin typeface="Roboto"/>
              </a:rPr>
              <a:t>DILIGENCIAMIENTO DE LA PREGUNTA 301</a:t>
            </a:r>
            <a:r>
              <a:rPr lang="es-MX" b="0" i="0" dirty="0">
                <a:solidFill>
                  <a:srgbClr val="202124"/>
                </a:solidFill>
                <a:effectLst/>
                <a:latin typeface="Roboto"/>
              </a:rPr>
              <a:t>: Registre los lotes según el orden de las alternativas indicado en la pregunta. Es decir, inicie el registro de lotes con los que tienen cultivos transitorios (alternativa 1), continúe con los lotes que tienen cultivos permanentes (alternativa 2), y así sucesivamente, registrando al final los lotes con otros usos: vivienda, patio, etc. (alternativa 15).</a:t>
            </a:r>
            <a:r>
              <a:rPr lang="es-MX" dirty="0"/>
              <a:t> </a:t>
            </a:r>
          </a:p>
        </p:txBody>
      </p:sp>
    </p:spTree>
    <p:extLst>
      <p:ext uri="{BB962C8B-B14F-4D97-AF65-F5344CB8AC3E}">
        <p14:creationId xmlns:p14="http://schemas.microsoft.com/office/powerpoint/2010/main" val="1455946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8381A129-AAB0-4BD7-9848-B238CE8418DE}"/>
              </a:ext>
            </a:extLst>
          </p:cNvPr>
          <p:cNvSpPr txBox="1"/>
          <p:nvPr/>
        </p:nvSpPr>
        <p:spPr>
          <a:xfrm>
            <a:off x="264405" y="266886"/>
            <a:ext cx="11670419" cy="6247864"/>
          </a:xfrm>
          <a:prstGeom prst="rect">
            <a:avLst/>
          </a:prstGeom>
          <a:noFill/>
        </p:spPr>
        <p:txBody>
          <a:bodyPr wrap="square" rtlCol="0">
            <a:spAutoFit/>
          </a:bodyPr>
          <a:lstStyle/>
          <a:p>
            <a:pPr algn="just"/>
            <a:r>
              <a:rPr lang="es-MX" b="1" dirty="0"/>
              <a:t>Ejemplo de diligenciamiento</a:t>
            </a:r>
            <a:r>
              <a:rPr lang="es-MX" dirty="0"/>
              <a:t>: El productor/a menciona que su primer lote está sembrado con cultivo de </a:t>
            </a:r>
            <a:r>
              <a:rPr lang="es-MX" b="1" dirty="0"/>
              <a:t>papa canchan </a:t>
            </a:r>
            <a:r>
              <a:rPr lang="es-MX" dirty="0"/>
              <a:t>(seleccionar cultivo de la tabla), y que el área sembrada mide 1.50 Ha (seleccionar unidad de medida de la tabla); al preguntarle por la equivalencia manifiesta que equivale a 10 000 m² en su </a:t>
            </a:r>
            <a:r>
              <a:rPr lang="es-MX" dirty="0" smtClean="0"/>
              <a:t>zona.</a:t>
            </a:r>
            <a:endParaRPr lang="es-MX" dirty="0"/>
          </a:p>
          <a:p>
            <a:pPr algn="just"/>
            <a:endParaRPr lang="es-MX" sz="1000" dirty="0"/>
          </a:p>
          <a:p>
            <a:pPr algn="just"/>
            <a:r>
              <a:rPr lang="es-MX" dirty="0"/>
              <a:t>En el segundo lote está sembrado con cultivo de </a:t>
            </a:r>
            <a:r>
              <a:rPr lang="es-MX" b="1" dirty="0"/>
              <a:t>palto fuerte </a:t>
            </a:r>
            <a:r>
              <a:rPr lang="es-MX" dirty="0"/>
              <a:t>(seleccionar cultivo de la tabla), el área sembrada mide 0.50 Ha (seleccionar unidad de medida de la tabla</a:t>
            </a:r>
            <a:r>
              <a:rPr lang="es-MX" dirty="0" smtClean="0"/>
              <a:t>).</a:t>
            </a:r>
            <a:endParaRPr lang="es-MX" dirty="0"/>
          </a:p>
          <a:p>
            <a:pPr algn="just"/>
            <a:endParaRPr lang="es-MX" sz="1000" dirty="0"/>
          </a:p>
          <a:p>
            <a:pPr algn="just"/>
            <a:r>
              <a:rPr lang="es-MX" dirty="0"/>
              <a:t>En el tercer lote está sembrado con cultivo de </a:t>
            </a:r>
            <a:r>
              <a:rPr lang="es-MX" b="1" dirty="0"/>
              <a:t>Eucalipto </a:t>
            </a:r>
            <a:r>
              <a:rPr lang="es-MX" dirty="0"/>
              <a:t>(seleccionar cultivo de la tabla), el área sembrada mide 1.00 Ha (seleccionar unidad de medida de la tabla</a:t>
            </a:r>
            <a:r>
              <a:rPr lang="es-MX" dirty="0" smtClean="0"/>
              <a:t>).</a:t>
            </a:r>
            <a:endParaRPr lang="es-MX" dirty="0"/>
          </a:p>
          <a:p>
            <a:pPr algn="just"/>
            <a:endParaRPr lang="es-MX" sz="1000" dirty="0"/>
          </a:p>
          <a:p>
            <a:pPr algn="just"/>
            <a:r>
              <a:rPr lang="es-MX" dirty="0"/>
              <a:t>En el cuarto lote está sembrado con cultivo de </a:t>
            </a:r>
            <a:r>
              <a:rPr lang="es-MX" b="1" dirty="0" err="1"/>
              <a:t>Rye</a:t>
            </a:r>
            <a:r>
              <a:rPr lang="es-MX" b="1" dirty="0"/>
              <a:t> Grass asociado con alfalfa </a:t>
            </a:r>
            <a:r>
              <a:rPr lang="es-MX" dirty="0"/>
              <a:t>(seleccionar cultivos de la tabla), el área sembrada mide 0.25 Ha (seleccionar unidad de medida de la tabla</a:t>
            </a:r>
            <a:r>
              <a:rPr lang="es-MX" dirty="0" smtClean="0"/>
              <a:t>).</a:t>
            </a:r>
            <a:endParaRPr lang="es-MX" dirty="0"/>
          </a:p>
          <a:p>
            <a:pPr algn="just"/>
            <a:endParaRPr lang="es-MX" sz="1000" dirty="0"/>
          </a:p>
          <a:p>
            <a:pPr algn="just"/>
            <a:r>
              <a:rPr lang="es-MX" dirty="0"/>
              <a:t>El área total de la parcela agraria es : 3.25 </a:t>
            </a:r>
            <a:r>
              <a:rPr lang="es-MX" dirty="0" smtClean="0"/>
              <a:t>Ha.</a:t>
            </a:r>
          </a:p>
          <a:p>
            <a:pPr algn="just"/>
            <a:endParaRPr lang="es-MX" dirty="0" smtClean="0"/>
          </a:p>
          <a:p>
            <a:pPr algn="just"/>
            <a:r>
              <a:rPr lang="es-MX" b="1" dirty="0">
                <a:solidFill>
                  <a:srgbClr val="FF0000"/>
                </a:solidFill>
              </a:rPr>
              <a:t>Nota para el editor:</a:t>
            </a:r>
          </a:p>
          <a:p>
            <a:pPr algn="just"/>
            <a:r>
              <a:rPr lang="es-MX" b="1" dirty="0">
                <a:solidFill>
                  <a:srgbClr val="FF0000"/>
                </a:solidFill>
              </a:rPr>
              <a:t>Se adjunta el Excel “Registro de </a:t>
            </a:r>
            <a:r>
              <a:rPr lang="es-MX" b="1" dirty="0" smtClean="0">
                <a:solidFill>
                  <a:srgbClr val="FF0000"/>
                </a:solidFill>
              </a:rPr>
              <a:t>lotes </a:t>
            </a:r>
            <a:r>
              <a:rPr lang="es-MX" b="1" dirty="0">
                <a:solidFill>
                  <a:srgbClr val="FF0000"/>
                </a:solidFill>
              </a:rPr>
              <a:t>capítulo </a:t>
            </a:r>
            <a:r>
              <a:rPr lang="es-MX" b="1" dirty="0" smtClean="0">
                <a:solidFill>
                  <a:srgbClr val="FF0000"/>
                </a:solidFill>
              </a:rPr>
              <a:t>III” </a:t>
            </a:r>
            <a:r>
              <a:rPr lang="es-MX" b="1" dirty="0">
                <a:solidFill>
                  <a:srgbClr val="FF0000"/>
                </a:solidFill>
              </a:rPr>
              <a:t>con </a:t>
            </a:r>
            <a:r>
              <a:rPr lang="es-MX" b="1" dirty="0" smtClean="0">
                <a:solidFill>
                  <a:srgbClr val="FF0000"/>
                </a:solidFill>
              </a:rPr>
              <a:t>el ejemplo </a:t>
            </a:r>
            <a:r>
              <a:rPr lang="es-MX" b="1" dirty="0">
                <a:solidFill>
                  <a:srgbClr val="FF0000"/>
                </a:solidFill>
              </a:rPr>
              <a:t>que en el video debe aparecer cada registro de manera completa de forma horizontal desde la pregunta </a:t>
            </a:r>
            <a:r>
              <a:rPr lang="es-MX" b="1" dirty="0" smtClean="0">
                <a:solidFill>
                  <a:srgbClr val="FF0000"/>
                </a:solidFill>
              </a:rPr>
              <a:t>301 </a:t>
            </a:r>
            <a:r>
              <a:rPr lang="es-MX" b="1" dirty="0">
                <a:solidFill>
                  <a:srgbClr val="FF0000"/>
                </a:solidFill>
              </a:rPr>
              <a:t>hasta las pregunta </a:t>
            </a:r>
            <a:r>
              <a:rPr lang="es-MX" b="1" dirty="0" smtClean="0">
                <a:solidFill>
                  <a:srgbClr val="FF0000"/>
                </a:solidFill>
              </a:rPr>
              <a:t>301c.</a:t>
            </a:r>
          </a:p>
          <a:p>
            <a:pPr algn="just"/>
            <a:r>
              <a:rPr lang="es-MX" b="1" dirty="0" smtClean="0">
                <a:solidFill>
                  <a:srgbClr val="FF0000"/>
                </a:solidFill>
              </a:rPr>
              <a:t>Indicar que la pregunta 301c no corresponde ser calculada por el Encuestador/a, por lo tanto, en </a:t>
            </a:r>
            <a:r>
              <a:rPr lang="es-MX" b="1" dirty="0" smtClean="0">
                <a:solidFill>
                  <a:srgbClr val="FF0000"/>
                </a:solidFill>
              </a:rPr>
              <a:t>P301c1 </a:t>
            </a:r>
            <a:r>
              <a:rPr lang="es-MX" b="1" dirty="0" smtClean="0">
                <a:solidFill>
                  <a:srgbClr val="FF0000"/>
                </a:solidFill>
              </a:rPr>
              <a:t>se registra 0.00 </a:t>
            </a:r>
            <a:r>
              <a:rPr lang="es-MX" b="1" dirty="0" smtClean="0">
                <a:solidFill>
                  <a:srgbClr val="FF0000"/>
                </a:solidFill>
              </a:rPr>
              <a:t>para cada lote.</a:t>
            </a:r>
            <a:endParaRPr lang="es-MX" b="1" dirty="0" smtClean="0">
              <a:solidFill>
                <a:srgbClr val="FF0000"/>
              </a:solidFill>
            </a:endParaRPr>
          </a:p>
          <a:p>
            <a:pPr algn="just"/>
            <a:endParaRPr lang="es-MX" b="1" dirty="0">
              <a:solidFill>
                <a:srgbClr val="FF0000"/>
              </a:solidFill>
            </a:endParaRPr>
          </a:p>
          <a:p>
            <a:pPr algn="just"/>
            <a:r>
              <a:rPr lang="es-ES" b="1" dirty="0">
                <a:solidFill>
                  <a:srgbClr val="000000"/>
                </a:solidFill>
                <a:latin typeface="Arial" panose="020B0604020202020204" pitchFamily="34" charset="0"/>
                <a:ea typeface="Arial" panose="020B0604020202020204" pitchFamily="34" charset="0"/>
              </a:rPr>
              <a:t>Los otros módulo a investigar del CAPÍTULO III son</a:t>
            </a:r>
            <a:r>
              <a:rPr lang="es-ES" b="1" dirty="0" smtClean="0">
                <a:solidFill>
                  <a:srgbClr val="000000"/>
                </a:solidFill>
                <a:latin typeface="Arial" panose="020B0604020202020204" pitchFamily="34" charset="0"/>
                <a:ea typeface="Arial" panose="020B0604020202020204" pitchFamily="34" charset="0"/>
              </a:rPr>
              <a:t>:</a:t>
            </a:r>
          </a:p>
          <a:p>
            <a:pPr algn="just"/>
            <a:endParaRPr lang="es-MX" b="1" dirty="0"/>
          </a:p>
          <a:p>
            <a:pPr algn="just"/>
            <a:endParaRPr lang="es-MX" dirty="0"/>
          </a:p>
        </p:txBody>
      </p:sp>
      <p:sp>
        <p:nvSpPr>
          <p:cNvPr id="4" name="CuadroTexto 1">
            <a:extLst>
              <a:ext uri="{FF2B5EF4-FFF2-40B4-BE49-F238E27FC236}">
                <a16:creationId xmlns:a16="http://schemas.microsoft.com/office/drawing/2014/main" xmlns="" id="{A9A2149B-9E35-418F-88B7-04E373610F9E}"/>
              </a:ext>
            </a:extLst>
          </p:cNvPr>
          <p:cNvSpPr txBox="1"/>
          <p:nvPr/>
        </p:nvSpPr>
        <p:spPr>
          <a:xfrm>
            <a:off x="765143" y="5860477"/>
            <a:ext cx="4733925" cy="646331"/>
          </a:xfrm>
          <a:prstGeom prst="rect">
            <a:avLst/>
          </a:prstGeom>
          <a:noFill/>
        </p:spPr>
        <p:txBody>
          <a:bodyPr wrap="square" rtlCol="0">
            <a:spAutoFit/>
          </a:bodyPr>
          <a:lstStyle/>
          <a:p>
            <a:pPr algn="just"/>
            <a:r>
              <a:rPr lang="es-ES" sz="1800" dirty="0">
                <a:solidFill>
                  <a:srgbClr val="000000"/>
                </a:solidFill>
                <a:effectLst/>
                <a:latin typeface="Arial" panose="020B0604020202020204" pitchFamily="34" charset="0"/>
                <a:ea typeface="Arial" panose="020B0604020202020204" pitchFamily="34" charset="0"/>
              </a:rPr>
              <a:t>Módulo IIIB. Número de parcelas agrarias en el distrito (No aplica para Marco de Lista).</a:t>
            </a:r>
            <a:endParaRPr lang="es-MX" dirty="0"/>
          </a:p>
        </p:txBody>
      </p:sp>
      <p:sp>
        <p:nvSpPr>
          <p:cNvPr id="5" name="CuadroTexto 3">
            <a:extLst>
              <a:ext uri="{FF2B5EF4-FFF2-40B4-BE49-F238E27FC236}">
                <a16:creationId xmlns:a16="http://schemas.microsoft.com/office/drawing/2014/main" xmlns="" id="{2684FDEC-265F-46B3-8AD5-60D841844336}"/>
              </a:ext>
            </a:extLst>
          </p:cNvPr>
          <p:cNvSpPr txBox="1"/>
          <p:nvPr/>
        </p:nvSpPr>
        <p:spPr>
          <a:xfrm>
            <a:off x="6373934" y="5845237"/>
            <a:ext cx="4733925" cy="646331"/>
          </a:xfrm>
          <a:prstGeom prst="rect">
            <a:avLst/>
          </a:prstGeom>
          <a:noFill/>
        </p:spPr>
        <p:txBody>
          <a:bodyPr wrap="square" rtlCol="0">
            <a:spAutoFit/>
          </a:bodyPr>
          <a:lstStyle/>
          <a:p>
            <a:pPr algn="just"/>
            <a:r>
              <a:rPr lang="es-ES" sz="1800" dirty="0">
                <a:solidFill>
                  <a:srgbClr val="000000"/>
                </a:solidFill>
                <a:effectLst/>
                <a:latin typeface="Arial" panose="020B0604020202020204" pitchFamily="34" charset="0"/>
                <a:ea typeface="Arial" panose="020B0604020202020204" pitchFamily="34" charset="0"/>
              </a:rPr>
              <a:t>Módulo IIIC. Régimen de tenencia de la parcela agraria</a:t>
            </a:r>
            <a:endParaRPr lang="es-MX" dirty="0"/>
          </a:p>
        </p:txBody>
      </p:sp>
    </p:spTree>
    <p:extLst>
      <p:ext uri="{BB962C8B-B14F-4D97-AF65-F5344CB8AC3E}">
        <p14:creationId xmlns:p14="http://schemas.microsoft.com/office/powerpoint/2010/main" val="1811901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ABCC8F3F-687B-44D6-8ADF-1D5A3848E200}"/>
              </a:ext>
            </a:extLst>
          </p:cNvPr>
          <p:cNvSpPr txBox="1"/>
          <p:nvPr/>
        </p:nvSpPr>
        <p:spPr>
          <a:xfrm>
            <a:off x="581025" y="628650"/>
            <a:ext cx="11296650" cy="5909310"/>
          </a:xfrm>
          <a:prstGeom prst="rect">
            <a:avLst/>
          </a:prstGeom>
          <a:noFill/>
        </p:spPr>
        <p:txBody>
          <a:bodyPr wrap="square" rtlCol="0">
            <a:spAutoFit/>
          </a:bodyPr>
          <a:lstStyle/>
          <a:p>
            <a:pPr algn="just"/>
            <a:r>
              <a:rPr lang="es-ES" sz="1800" b="1" dirty="0">
                <a:solidFill>
                  <a:srgbClr val="000000"/>
                </a:solidFill>
                <a:effectLst/>
                <a:latin typeface="Arial" panose="020B0604020202020204" pitchFamily="34" charset="0"/>
                <a:ea typeface="Calibri" panose="020F0502020204030204" pitchFamily="34" charset="0"/>
              </a:rPr>
              <a:t>CAPÍTULO IV.  INVENTARIO AGRÍCOLA ENTRE ENERO DEL 2020 A DICIEMBRE 2021, ÁREA </a:t>
            </a:r>
            <a:br>
              <a:rPr lang="es-ES" sz="1800" b="1" dirty="0">
                <a:solidFill>
                  <a:srgbClr val="000000"/>
                </a:solidFill>
                <a:effectLst/>
                <a:latin typeface="Arial" panose="020B0604020202020204" pitchFamily="34" charset="0"/>
                <a:ea typeface="Calibri" panose="020F0502020204030204" pitchFamily="34" charset="0"/>
              </a:rPr>
            </a:br>
            <a:r>
              <a:rPr lang="es-ES" sz="1800" b="1" dirty="0">
                <a:solidFill>
                  <a:srgbClr val="000000"/>
                </a:solidFill>
                <a:effectLst/>
                <a:latin typeface="Arial" panose="020B0604020202020204" pitchFamily="34" charset="0"/>
                <a:ea typeface="Calibri" panose="020F0502020204030204" pitchFamily="34" charset="0"/>
              </a:rPr>
              <a:t>                              SEMBRADA, ÁREA COSECHADA, PRODUCCIÓN Y RENDIMIENTO</a:t>
            </a:r>
          </a:p>
          <a:p>
            <a:pPr algn="just"/>
            <a:endParaRPr lang="es-ES" b="1"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gn="just"/>
            <a:r>
              <a:rPr lang="es-ES" sz="1800" b="1" dirty="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OBJETIVO: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Conocer </a:t>
            </a:r>
            <a:r>
              <a:rPr lang="es-E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área sembrada, el área cosechada, producción y rendimiento de los cultivos transitorios, cultivos permanentes y el valor de la producción en las parcelas agrarias seleccionadas en el segmento o cuadrícula de </a:t>
            </a:r>
            <a:r>
              <a:rPr lang="es-ES" sz="1800"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muestreo.</a:t>
            </a:r>
          </a:p>
          <a:p>
            <a:pPr algn="just"/>
            <a:endParaRPr lang="es-ES" b="1"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gn="just"/>
            <a:r>
              <a:rPr lang="es-ES" b="1" dirty="0" smtClean="0">
                <a:latin typeface="Arial" pitchFamily="34" charset="0"/>
                <a:ea typeface="Calibri" panose="020F0502020204030204" pitchFamily="34" charset="0"/>
                <a:cs typeface="Arial" pitchFamily="34" charset="0"/>
              </a:rPr>
              <a:t>Periodos </a:t>
            </a:r>
            <a:r>
              <a:rPr lang="es-ES" b="1" dirty="0">
                <a:latin typeface="Arial" pitchFamily="34" charset="0"/>
                <a:ea typeface="Calibri" panose="020F0502020204030204" pitchFamily="34" charset="0"/>
                <a:cs typeface="Arial" pitchFamily="34" charset="0"/>
              </a:rPr>
              <a:t>de referencia: </a:t>
            </a:r>
            <a:endParaRPr lang="es-ES" b="1" dirty="0" smtClean="0">
              <a:latin typeface="Arial" pitchFamily="34" charset="0"/>
              <a:ea typeface="Calibri" panose="020F0502020204030204" pitchFamily="34" charset="0"/>
              <a:cs typeface="Arial" pitchFamily="34" charset="0"/>
            </a:endParaRPr>
          </a:p>
          <a:p>
            <a:pPr marL="285750" indent="-285750">
              <a:buFont typeface="Arial" pitchFamily="34" charset="0"/>
              <a:buChar char="•"/>
            </a:pPr>
            <a:r>
              <a:rPr lang="es-ES" dirty="0">
                <a:latin typeface="Arial" pitchFamily="34" charset="0"/>
                <a:cs typeface="Arial" pitchFamily="34" charset="0"/>
              </a:rPr>
              <a:t>Día de la entrevista</a:t>
            </a:r>
            <a:endParaRPr lang="es-PE" dirty="0">
              <a:latin typeface="Arial" pitchFamily="34" charset="0"/>
              <a:cs typeface="Arial" pitchFamily="34" charset="0"/>
            </a:endParaRPr>
          </a:p>
          <a:p>
            <a:pPr marL="285750" lvl="0" indent="-285750">
              <a:buFont typeface="Arial" pitchFamily="34" charset="0"/>
              <a:buChar char="•"/>
            </a:pPr>
            <a:r>
              <a:rPr lang="es-ES" dirty="0" smtClean="0">
                <a:latin typeface="Arial" pitchFamily="34" charset="0"/>
                <a:cs typeface="Arial" pitchFamily="34" charset="0"/>
              </a:rPr>
              <a:t>Enero a diciembre </a:t>
            </a:r>
            <a:r>
              <a:rPr lang="es-ES" dirty="0">
                <a:latin typeface="Arial" pitchFamily="34" charset="0"/>
                <a:cs typeface="Arial" pitchFamily="34" charset="0"/>
              </a:rPr>
              <a:t>2020 (cultivos permanentes cosechados)</a:t>
            </a:r>
            <a:endParaRPr lang="es-PE" dirty="0">
              <a:latin typeface="Arial" pitchFamily="34" charset="0"/>
              <a:cs typeface="Arial" pitchFamily="34" charset="0"/>
            </a:endParaRPr>
          </a:p>
          <a:p>
            <a:pPr marL="285750" lvl="0" indent="-285750">
              <a:buFont typeface="Arial" pitchFamily="34" charset="0"/>
              <a:buChar char="•"/>
            </a:pPr>
            <a:r>
              <a:rPr lang="es-ES" dirty="0">
                <a:latin typeface="Arial" pitchFamily="34" charset="0"/>
                <a:cs typeface="Arial" pitchFamily="34" charset="0"/>
              </a:rPr>
              <a:t>Enero 2020 </a:t>
            </a:r>
            <a:r>
              <a:rPr lang="es-ES" dirty="0" smtClean="0">
                <a:latin typeface="Arial" pitchFamily="34" charset="0"/>
                <a:cs typeface="Arial" pitchFamily="34" charset="0"/>
              </a:rPr>
              <a:t>al día </a:t>
            </a:r>
            <a:r>
              <a:rPr lang="es-ES" dirty="0">
                <a:latin typeface="Arial" pitchFamily="34" charset="0"/>
                <a:cs typeface="Arial" pitchFamily="34" charset="0"/>
              </a:rPr>
              <a:t>anterior a la entrevista (cultivos transitorios cosechados)</a:t>
            </a:r>
            <a:endParaRPr lang="es-PE" dirty="0">
              <a:latin typeface="Arial" pitchFamily="34" charset="0"/>
              <a:cs typeface="Arial" pitchFamily="34" charset="0"/>
            </a:endParaRPr>
          </a:p>
          <a:p>
            <a:pPr marL="285750" lvl="0" indent="-285750">
              <a:buFont typeface="Arial" pitchFamily="34" charset="0"/>
              <a:buChar char="•"/>
            </a:pPr>
            <a:r>
              <a:rPr lang="es-ES" dirty="0">
                <a:latin typeface="Arial" pitchFamily="34" charset="0"/>
                <a:cs typeface="Arial" pitchFamily="34" charset="0"/>
              </a:rPr>
              <a:t>Día después </a:t>
            </a:r>
            <a:r>
              <a:rPr lang="es-ES" dirty="0" smtClean="0">
                <a:latin typeface="Arial" pitchFamily="34" charset="0"/>
                <a:cs typeface="Arial" pitchFamily="34" charset="0"/>
              </a:rPr>
              <a:t>de la </a:t>
            </a:r>
            <a:r>
              <a:rPr lang="es-ES" dirty="0">
                <a:latin typeface="Arial" pitchFamily="34" charset="0"/>
                <a:cs typeface="Arial" pitchFamily="34" charset="0"/>
              </a:rPr>
              <a:t>entrevista </a:t>
            </a:r>
            <a:r>
              <a:rPr lang="es-ES" dirty="0" smtClean="0">
                <a:latin typeface="Arial" pitchFamily="34" charset="0"/>
                <a:cs typeface="Arial" pitchFamily="34" charset="0"/>
              </a:rPr>
              <a:t>a diciembre </a:t>
            </a:r>
            <a:r>
              <a:rPr lang="es-ES" dirty="0">
                <a:latin typeface="Arial" pitchFamily="34" charset="0"/>
                <a:cs typeface="Arial" pitchFamily="34" charset="0"/>
              </a:rPr>
              <a:t>2021 (intención de siembra)</a:t>
            </a:r>
            <a:endParaRPr lang="es-PE" dirty="0">
              <a:latin typeface="Arial" pitchFamily="34" charset="0"/>
              <a:cs typeface="Arial" pitchFamily="34" charset="0"/>
            </a:endParaRPr>
          </a:p>
          <a:p>
            <a:endParaRPr lang="es-ES" dirty="0">
              <a:latin typeface="Arial" pitchFamily="34" charset="0"/>
              <a:ea typeface="Times New Roman" panose="02020603050405020304" pitchFamily="18" charset="0"/>
              <a:cs typeface="Arial" pitchFamily="34" charset="0"/>
            </a:endParaRPr>
          </a:p>
          <a:p>
            <a:pPr algn="just"/>
            <a:r>
              <a:rPr lang="es-ES" dirty="0" smtClean="0">
                <a:latin typeface="Arial" panose="020B0604020202020204" pitchFamily="34" charset="0"/>
                <a:ea typeface="Times New Roman" panose="02020603050405020304" pitchFamily="18" charset="0"/>
              </a:rPr>
              <a:t>El </a:t>
            </a:r>
            <a:r>
              <a:rPr lang="es-ES" dirty="0">
                <a:latin typeface="Arial" panose="020B0604020202020204" pitchFamily="34" charset="0"/>
                <a:ea typeface="Times New Roman" panose="02020603050405020304" pitchFamily="18" charset="0"/>
              </a:rPr>
              <a:t>capítulo </a:t>
            </a:r>
            <a:r>
              <a:rPr lang="es-ES" dirty="0" smtClean="0">
                <a:latin typeface="Arial" panose="020B0604020202020204" pitchFamily="34" charset="0"/>
                <a:ea typeface="Times New Roman" panose="02020603050405020304" pitchFamily="18" charset="0"/>
              </a:rPr>
              <a:t>IV </a:t>
            </a:r>
            <a:r>
              <a:rPr lang="es-ES" dirty="0">
                <a:latin typeface="Arial" panose="020B0604020202020204" pitchFamily="34" charset="0"/>
                <a:ea typeface="Times New Roman" panose="02020603050405020304" pitchFamily="18" charset="0"/>
              </a:rPr>
              <a:t>consta de </a:t>
            </a:r>
            <a:r>
              <a:rPr lang="es-ES" dirty="0" smtClean="0">
                <a:latin typeface="Arial" panose="020B0604020202020204" pitchFamily="34" charset="0"/>
                <a:ea typeface="Times New Roman" panose="02020603050405020304" pitchFamily="18" charset="0"/>
              </a:rPr>
              <a:t>5 </a:t>
            </a:r>
            <a:r>
              <a:rPr lang="es-ES" dirty="0">
                <a:latin typeface="Arial" panose="020B0604020202020204" pitchFamily="34" charset="0"/>
                <a:ea typeface="Times New Roman" panose="02020603050405020304" pitchFamily="18" charset="0"/>
              </a:rPr>
              <a:t>módulos:</a:t>
            </a:r>
          </a:p>
          <a:p>
            <a:pPr algn="just"/>
            <a:endParaRPr lang="es-ES" sz="1800"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algn="just"/>
            <a:r>
              <a:rPr lang="es-ES" sz="1800" b="1" dirty="0" smtClean="0">
                <a:solidFill>
                  <a:srgbClr val="000000"/>
                </a:solidFill>
                <a:effectLst/>
                <a:latin typeface="Arial" panose="020B0604020202020204" pitchFamily="34" charset="0"/>
                <a:ea typeface="Arial" panose="020B0604020202020204" pitchFamily="34" charset="0"/>
              </a:rPr>
              <a:t>Módulo </a:t>
            </a:r>
            <a:r>
              <a:rPr lang="es-ES" sz="1800" b="1" dirty="0">
                <a:solidFill>
                  <a:srgbClr val="000000"/>
                </a:solidFill>
                <a:effectLst/>
                <a:latin typeface="Arial" panose="020B0604020202020204" pitchFamily="34" charset="0"/>
                <a:ea typeface="Arial" panose="020B0604020202020204" pitchFamily="34" charset="0"/>
              </a:rPr>
              <a:t>IV.A. Cultivos transitorios (ciclo corto), cultivos permanentes (ciclo largo), plantaciones </a:t>
            </a:r>
            <a:br>
              <a:rPr lang="es-ES" sz="1800" b="1" dirty="0">
                <a:solidFill>
                  <a:srgbClr val="000000"/>
                </a:solidFill>
                <a:effectLst/>
                <a:latin typeface="Arial" panose="020B0604020202020204" pitchFamily="34" charset="0"/>
                <a:ea typeface="Arial" panose="020B0604020202020204" pitchFamily="34" charset="0"/>
              </a:rPr>
            </a:br>
            <a:r>
              <a:rPr lang="es-ES" sz="1800" b="1" dirty="0">
                <a:solidFill>
                  <a:srgbClr val="000000"/>
                </a:solidFill>
                <a:effectLst/>
                <a:latin typeface="Arial" panose="020B0604020202020204" pitchFamily="34" charset="0"/>
                <a:ea typeface="Arial" panose="020B0604020202020204" pitchFamily="34" charset="0"/>
              </a:rPr>
              <a:t>                         forestales, pastos cultivados y barbecho</a:t>
            </a:r>
            <a:endParaRPr lang="es-E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algn="just"/>
            <a:endParaRPr lang="es-MX" dirty="0"/>
          </a:p>
          <a:p>
            <a:pPr algn="just"/>
            <a:r>
              <a:rPr lang="es-ES" sz="1800" dirty="0">
                <a:solidFill>
                  <a:srgbClr val="000000"/>
                </a:solidFill>
                <a:effectLst/>
                <a:latin typeface="Arial" panose="020B0604020202020204" pitchFamily="34" charset="0"/>
                <a:ea typeface="Calibri" panose="020F0502020204030204" pitchFamily="34" charset="0"/>
              </a:rPr>
              <a:t>En este capítulo se registra la información de todos los cultivos transitorios y permanentes, los barbechos a nivel de </a:t>
            </a:r>
            <a:r>
              <a:rPr lang="es-ES" sz="1800" b="1" dirty="0">
                <a:solidFill>
                  <a:srgbClr val="000000"/>
                </a:solidFill>
                <a:effectLst/>
                <a:latin typeface="Arial" panose="020B0604020202020204" pitchFamily="34" charset="0"/>
                <a:ea typeface="Calibri" panose="020F0502020204030204" pitchFamily="34" charset="0"/>
              </a:rPr>
              <a:t>lote</a:t>
            </a:r>
            <a:r>
              <a:rPr lang="es-ES" sz="1800" dirty="0">
                <a:solidFill>
                  <a:srgbClr val="000000"/>
                </a:solidFill>
                <a:effectLst/>
                <a:latin typeface="Arial" panose="020B0604020202020204" pitchFamily="34" charset="0"/>
                <a:ea typeface="Calibri" panose="020F0502020204030204" pitchFamily="34" charset="0"/>
              </a:rPr>
              <a:t>, tanto presentes, pasados y </a:t>
            </a:r>
            <a:r>
              <a:rPr lang="es-ES" sz="1800" dirty="0" smtClean="0">
                <a:solidFill>
                  <a:srgbClr val="000000"/>
                </a:solidFill>
                <a:effectLst/>
                <a:latin typeface="Arial" panose="020B0604020202020204" pitchFamily="34" charset="0"/>
                <a:ea typeface="Calibri" panose="020F0502020204030204" pitchFamily="34" charset="0"/>
              </a:rPr>
              <a:t>futuro.</a:t>
            </a:r>
            <a:endParaRPr lang="es-ES" sz="1800" dirty="0">
              <a:solidFill>
                <a:srgbClr val="000000"/>
              </a:solidFill>
              <a:effectLst/>
              <a:latin typeface="Arial" panose="020B0604020202020204" pitchFamily="34" charset="0"/>
              <a:ea typeface="Calibri" panose="020F0502020204030204" pitchFamily="34" charset="0"/>
            </a:endParaRPr>
          </a:p>
          <a:p>
            <a:pPr algn="just"/>
            <a:endParaRPr lang="es-ES" dirty="0">
              <a:solidFill>
                <a:srgbClr val="000000"/>
              </a:solidFill>
              <a:latin typeface="Arial" panose="020B0604020202020204" pitchFamily="34" charset="0"/>
            </a:endParaRPr>
          </a:p>
        </p:txBody>
      </p:sp>
    </p:spTree>
    <p:extLst>
      <p:ext uri="{BB962C8B-B14F-4D97-AF65-F5344CB8AC3E}">
        <p14:creationId xmlns:p14="http://schemas.microsoft.com/office/powerpoint/2010/main" val="3451924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3019</TotalTime>
  <Words>3797</Words>
  <Application>Microsoft Office PowerPoint</Application>
  <PresentationFormat>Personalizado</PresentationFormat>
  <Paragraphs>263</Paragraphs>
  <Slides>29</Slides>
  <Notes>0</Notes>
  <HiddenSlides>0</HiddenSlides>
  <MMClips>0</MMClips>
  <ScaleCrop>false</ScaleCrop>
  <HeadingPairs>
    <vt:vector size="4" baseType="variant">
      <vt:variant>
        <vt:lpstr>Tema</vt:lpstr>
      </vt:variant>
      <vt:variant>
        <vt:i4>1</vt:i4>
      </vt:variant>
      <vt:variant>
        <vt:lpstr>Títulos de diapositiva</vt:lpstr>
      </vt:variant>
      <vt:variant>
        <vt:i4>29</vt:i4>
      </vt:variant>
    </vt:vector>
  </HeadingPairs>
  <TitlesOfParts>
    <vt:vector size="30" baseType="lpstr">
      <vt:lpstr>Tema de Office</vt:lpstr>
      <vt:lpstr>VIDEO:   DILIGENCIAMIENTO DEL CUESTIONARIO ENA MIDAGRI 2021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Rosales Chinchay</dc:creator>
  <cp:lastModifiedBy>ola</cp:lastModifiedBy>
  <cp:revision>359</cp:revision>
  <dcterms:created xsi:type="dcterms:W3CDTF">2021-08-06T15:06:30Z</dcterms:created>
  <dcterms:modified xsi:type="dcterms:W3CDTF">2021-08-13T16:58:59Z</dcterms:modified>
</cp:coreProperties>
</file>